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handoutMasterIdLst>
    <p:handoutMasterId r:id="rId53"/>
  </p:handoutMasterIdLst>
  <p:sldIdLst>
    <p:sldId id="343" r:id="rId2"/>
    <p:sldId id="344" r:id="rId3"/>
    <p:sldId id="345" r:id="rId4"/>
    <p:sldId id="256" r:id="rId5"/>
    <p:sldId id="341" r:id="rId6"/>
    <p:sldId id="296" r:id="rId7"/>
    <p:sldId id="335" r:id="rId8"/>
    <p:sldId id="337" r:id="rId9"/>
    <p:sldId id="338" r:id="rId10"/>
    <p:sldId id="342" r:id="rId11"/>
    <p:sldId id="258" r:id="rId12"/>
    <p:sldId id="277" r:id="rId13"/>
    <p:sldId id="300" r:id="rId14"/>
    <p:sldId id="279" r:id="rId15"/>
    <p:sldId id="287" r:id="rId16"/>
    <p:sldId id="280" r:id="rId17"/>
    <p:sldId id="281" r:id="rId18"/>
    <p:sldId id="282" r:id="rId19"/>
    <p:sldId id="288" r:id="rId20"/>
    <p:sldId id="346" r:id="rId21"/>
    <p:sldId id="347" r:id="rId22"/>
    <p:sldId id="348" r:id="rId23"/>
    <p:sldId id="349" r:id="rId24"/>
    <p:sldId id="350" r:id="rId25"/>
    <p:sldId id="351" r:id="rId26"/>
    <p:sldId id="352" r:id="rId27"/>
    <p:sldId id="353" r:id="rId28"/>
    <p:sldId id="354" r:id="rId29"/>
    <p:sldId id="355" r:id="rId30"/>
    <p:sldId id="356" r:id="rId31"/>
    <p:sldId id="357" r:id="rId32"/>
    <p:sldId id="358" r:id="rId33"/>
    <p:sldId id="359" r:id="rId34"/>
    <p:sldId id="360" r:id="rId35"/>
    <p:sldId id="361" r:id="rId36"/>
    <p:sldId id="362" r:id="rId37"/>
    <p:sldId id="363" r:id="rId38"/>
    <p:sldId id="364" r:id="rId39"/>
    <p:sldId id="365" r:id="rId40"/>
    <p:sldId id="366" r:id="rId41"/>
    <p:sldId id="367" r:id="rId42"/>
    <p:sldId id="368" r:id="rId43"/>
    <p:sldId id="369" r:id="rId44"/>
    <p:sldId id="370" r:id="rId45"/>
    <p:sldId id="371" r:id="rId46"/>
    <p:sldId id="372" r:id="rId47"/>
    <p:sldId id="373" r:id="rId48"/>
    <p:sldId id="374" r:id="rId49"/>
    <p:sldId id="375" r:id="rId50"/>
    <p:sldId id="376" r:id="rId51"/>
  </p:sldIdLst>
  <p:sldSz cx="6858000" cy="9906000" type="A4"/>
  <p:notesSz cx="6834188" cy="99790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17" autoAdjust="0"/>
    <p:restoredTop sz="94660"/>
  </p:normalViewPr>
  <p:slideViewPr>
    <p:cSldViewPr>
      <p:cViewPr varScale="1">
        <p:scale>
          <a:sx n="57" d="100"/>
          <a:sy n="57" d="100"/>
        </p:scale>
        <p:origin x="2597" y="43"/>
      </p:cViewPr>
      <p:guideLst>
        <p:guide orient="horz" pos="312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AF0DED-6E1D-4402-AEED-4CD1F644F013}" type="doc">
      <dgm:prSet loTypeId="urn:microsoft.com/office/officeart/2005/8/layout/orgChart1" loCatId="hierarchy" qsTypeId="urn:microsoft.com/office/officeart/2005/8/quickstyle/simple2" qsCatId="simple" csTypeId="urn:microsoft.com/office/officeart/2005/8/colors/accent3_4" csCatId="accent3" phldr="1"/>
      <dgm:spPr/>
      <dgm:t>
        <a:bodyPr/>
        <a:lstStyle/>
        <a:p>
          <a:pPr rtl="1"/>
          <a:endParaRPr lang="fa-IR"/>
        </a:p>
      </dgm:t>
    </dgm:pt>
    <dgm:pt modelId="{A9AD60CB-576A-46B7-A2C9-132AAB57F554}">
      <dgm:prSet phldrT="[Text]" custT="1"/>
      <dgm:spPr>
        <a:solidFill>
          <a:srgbClr val="5D5635"/>
        </a:solidFill>
      </dgm:spPr>
      <dgm:t>
        <a:bodyPr/>
        <a:lstStyle/>
        <a:p>
          <a:pPr rtl="1"/>
          <a:r>
            <a:rPr lang="fa-IR" sz="1400" b="0" dirty="0">
              <a:effectLst/>
              <a:cs typeface="B Nazanin" pitchFamily="2" charset="-78"/>
            </a:rPr>
            <a:t>تامین مالی طرح ها در ایران</a:t>
          </a:r>
        </a:p>
      </dgm:t>
    </dgm:pt>
    <dgm:pt modelId="{5E4A8D9F-21D6-43B9-8A1A-B8172FCB913C}" type="parTrans" cxnId="{DF53F7D6-1817-4F0C-81DE-1E941949B267}">
      <dgm:prSet/>
      <dgm:spPr/>
      <dgm:t>
        <a:bodyPr/>
        <a:lstStyle/>
        <a:p>
          <a:pPr rtl="1"/>
          <a:endParaRPr lang="fa-IR" sz="1200">
            <a:cs typeface="B Nazanin" pitchFamily="2" charset="-78"/>
          </a:endParaRPr>
        </a:p>
      </dgm:t>
    </dgm:pt>
    <dgm:pt modelId="{0DD7E29B-FD4E-4622-A104-923C1BBB61DE}" type="sibTrans" cxnId="{DF53F7D6-1817-4F0C-81DE-1E941949B267}">
      <dgm:prSet/>
      <dgm:spPr/>
      <dgm:t>
        <a:bodyPr/>
        <a:lstStyle/>
        <a:p>
          <a:pPr rtl="1"/>
          <a:endParaRPr lang="fa-IR" sz="1200">
            <a:cs typeface="B Nazanin" pitchFamily="2" charset="-78"/>
          </a:endParaRPr>
        </a:p>
      </dgm:t>
    </dgm:pt>
    <dgm:pt modelId="{77579A78-222B-4322-8D34-BF1E672E2451}">
      <dgm:prSet phldrT="[Text]" custT="1"/>
      <dgm:spPr>
        <a:solidFill>
          <a:schemeClr val="bg2">
            <a:lumMod val="50000"/>
          </a:schemeClr>
        </a:solidFill>
      </dgm:spPr>
      <dgm:t>
        <a:bodyPr/>
        <a:lstStyle/>
        <a:p>
          <a:pPr rtl="1"/>
          <a:r>
            <a:rPr lang="fa-IR" sz="1100" b="1" dirty="0">
              <a:effectLst/>
              <a:cs typeface="B Nazanin" pitchFamily="2" charset="-78"/>
            </a:rPr>
            <a:t>انتشار</a:t>
          </a:r>
          <a:r>
            <a:rPr lang="fa-IR" sz="1100" b="1" dirty="0">
              <a:effectLst>
                <a:outerShdw blurRad="38100" dist="38100" dir="2700000" algn="tl">
                  <a:srgbClr val="000000">
                    <a:alpha val="43137"/>
                  </a:srgbClr>
                </a:outerShdw>
              </a:effectLst>
              <a:cs typeface="B Nazanin" pitchFamily="2" charset="-78"/>
            </a:rPr>
            <a:t> </a:t>
          </a:r>
          <a:r>
            <a:rPr lang="fa-IR" sz="1100" b="1" dirty="0">
              <a:effectLst/>
              <a:cs typeface="B Nazanin" pitchFamily="2" charset="-78"/>
            </a:rPr>
            <a:t>اوراق</a:t>
          </a:r>
          <a:r>
            <a:rPr lang="fa-IR" sz="1100" b="1" dirty="0">
              <a:effectLst>
                <a:outerShdw blurRad="38100" dist="38100" dir="2700000" algn="tl">
                  <a:srgbClr val="000000">
                    <a:alpha val="43137"/>
                  </a:srgbClr>
                </a:outerShdw>
              </a:effectLst>
              <a:cs typeface="B Nazanin" pitchFamily="2" charset="-78"/>
            </a:rPr>
            <a:t> </a:t>
          </a:r>
          <a:r>
            <a:rPr lang="fa-IR" sz="1100" b="1" dirty="0">
              <a:effectLst/>
              <a:cs typeface="B Nazanin" pitchFamily="2" charset="-78"/>
            </a:rPr>
            <a:t>مشارکت</a:t>
          </a:r>
        </a:p>
      </dgm:t>
    </dgm:pt>
    <dgm:pt modelId="{A8327804-B90F-4C85-AF77-6B83E649F572}" type="parTrans" cxnId="{505CCA45-0115-41EA-949F-6C062C71D401}">
      <dgm:prSet/>
      <dgm:spPr>
        <a:ln>
          <a:solidFill>
            <a:schemeClr val="bg2">
              <a:lumMod val="25000"/>
            </a:schemeClr>
          </a:solidFill>
        </a:ln>
      </dgm:spPr>
      <dgm:t>
        <a:bodyPr/>
        <a:lstStyle/>
        <a:p>
          <a:pPr rtl="1"/>
          <a:endParaRPr lang="fa-IR" sz="1200">
            <a:cs typeface="B Nazanin" pitchFamily="2" charset="-78"/>
          </a:endParaRPr>
        </a:p>
      </dgm:t>
    </dgm:pt>
    <dgm:pt modelId="{45F93D3A-80E9-47F0-B73F-9B61F60A42D0}" type="sibTrans" cxnId="{505CCA45-0115-41EA-949F-6C062C71D401}">
      <dgm:prSet/>
      <dgm:spPr/>
      <dgm:t>
        <a:bodyPr/>
        <a:lstStyle/>
        <a:p>
          <a:pPr rtl="1"/>
          <a:endParaRPr lang="fa-IR" sz="1200">
            <a:cs typeface="B Nazanin" pitchFamily="2" charset="-78"/>
          </a:endParaRPr>
        </a:p>
      </dgm:t>
    </dgm:pt>
    <dgm:pt modelId="{E9D2B70B-0A23-47DA-9CEC-88C8E187FB5B}">
      <dgm:prSet phldrT="[Text]" custT="1"/>
      <dgm:spPr>
        <a:solidFill>
          <a:schemeClr val="bg2">
            <a:lumMod val="50000"/>
          </a:schemeClr>
        </a:solidFill>
      </dgm:spPr>
      <dgm:t>
        <a:bodyPr/>
        <a:lstStyle/>
        <a:p>
          <a:pPr rtl="1"/>
          <a:r>
            <a:rPr lang="fa-IR" sz="1100" b="1" dirty="0">
              <a:effectLst/>
              <a:cs typeface="B Nazanin" pitchFamily="2" charset="-78"/>
            </a:rPr>
            <a:t>مشارکت با بانک ها</a:t>
          </a:r>
        </a:p>
      </dgm:t>
    </dgm:pt>
    <dgm:pt modelId="{4D76B7BD-5BCB-44F4-AF77-F7495EB1F8C6}" type="parTrans" cxnId="{6B4CF794-8F88-420B-AFA3-2DEDC7EF23BF}">
      <dgm:prSet/>
      <dgm:spPr>
        <a:ln>
          <a:solidFill>
            <a:schemeClr val="bg2">
              <a:lumMod val="25000"/>
            </a:schemeClr>
          </a:solidFill>
        </a:ln>
      </dgm:spPr>
      <dgm:t>
        <a:bodyPr/>
        <a:lstStyle/>
        <a:p>
          <a:pPr rtl="1"/>
          <a:endParaRPr lang="fa-IR" sz="1200">
            <a:cs typeface="B Nazanin" pitchFamily="2" charset="-78"/>
          </a:endParaRPr>
        </a:p>
      </dgm:t>
    </dgm:pt>
    <dgm:pt modelId="{9C66551D-61E7-4A90-BF5D-DCBAF42B3785}" type="sibTrans" cxnId="{6B4CF794-8F88-420B-AFA3-2DEDC7EF23BF}">
      <dgm:prSet/>
      <dgm:spPr/>
      <dgm:t>
        <a:bodyPr/>
        <a:lstStyle/>
        <a:p>
          <a:pPr rtl="1"/>
          <a:endParaRPr lang="fa-IR" sz="1200">
            <a:cs typeface="B Nazanin" pitchFamily="2" charset="-78"/>
          </a:endParaRPr>
        </a:p>
      </dgm:t>
    </dgm:pt>
    <dgm:pt modelId="{EAA75DAC-8F41-4CF8-B361-E84FCFC08112}">
      <dgm:prSet phldrT="[Text]" custT="1"/>
      <dgm:spPr>
        <a:solidFill>
          <a:schemeClr val="bg2">
            <a:lumMod val="50000"/>
          </a:schemeClr>
        </a:solidFill>
      </dgm:spPr>
      <dgm:t>
        <a:bodyPr/>
        <a:lstStyle/>
        <a:p>
          <a:pPr rtl="1"/>
          <a:r>
            <a:rPr lang="fa-IR" sz="1100" b="1" dirty="0">
              <a:effectLst/>
              <a:cs typeface="B Nazanin" pitchFamily="2" charset="-78"/>
            </a:rPr>
            <a:t>بودجه</a:t>
          </a:r>
          <a:r>
            <a:rPr lang="fa-IR" sz="1100" b="1" dirty="0">
              <a:effectLst>
                <a:outerShdw blurRad="38100" dist="38100" dir="2700000" algn="tl">
                  <a:srgbClr val="000000">
                    <a:alpha val="43137"/>
                  </a:srgbClr>
                </a:outerShdw>
              </a:effectLst>
              <a:cs typeface="B Nazanin" pitchFamily="2" charset="-78"/>
            </a:rPr>
            <a:t> </a:t>
          </a:r>
          <a:r>
            <a:rPr lang="fa-IR" sz="1100" b="1" dirty="0">
              <a:effectLst/>
              <a:cs typeface="B Nazanin" pitchFamily="2" charset="-78"/>
            </a:rPr>
            <a:t>عمومی</a:t>
          </a:r>
        </a:p>
      </dgm:t>
    </dgm:pt>
    <dgm:pt modelId="{331C1BDA-5E9A-4D06-A328-A7A44F46932B}" type="parTrans" cxnId="{DE76111F-F650-4A38-9B9C-824DD575F9AE}">
      <dgm:prSet/>
      <dgm:spPr>
        <a:ln>
          <a:solidFill>
            <a:schemeClr val="bg2">
              <a:lumMod val="25000"/>
            </a:schemeClr>
          </a:solidFill>
        </a:ln>
      </dgm:spPr>
      <dgm:t>
        <a:bodyPr/>
        <a:lstStyle/>
        <a:p>
          <a:pPr rtl="1"/>
          <a:endParaRPr lang="fa-IR" sz="1200">
            <a:cs typeface="B Nazanin" pitchFamily="2" charset="-78"/>
          </a:endParaRPr>
        </a:p>
      </dgm:t>
    </dgm:pt>
    <dgm:pt modelId="{813ABFE7-6494-475A-A95F-10766989FC31}" type="sibTrans" cxnId="{DE76111F-F650-4A38-9B9C-824DD575F9AE}">
      <dgm:prSet/>
      <dgm:spPr/>
      <dgm:t>
        <a:bodyPr/>
        <a:lstStyle/>
        <a:p>
          <a:pPr rtl="1"/>
          <a:endParaRPr lang="fa-IR" sz="1200">
            <a:cs typeface="B Nazanin" pitchFamily="2" charset="-78"/>
          </a:endParaRPr>
        </a:p>
      </dgm:t>
    </dgm:pt>
    <dgm:pt modelId="{3E8F374B-A0DD-4B6F-9B88-80140F80E622}" type="pres">
      <dgm:prSet presAssocID="{ACAF0DED-6E1D-4402-AEED-4CD1F644F013}" presName="hierChild1" presStyleCnt="0">
        <dgm:presLayoutVars>
          <dgm:orgChart val="1"/>
          <dgm:chPref val="1"/>
          <dgm:dir/>
          <dgm:animOne val="branch"/>
          <dgm:animLvl val="lvl"/>
          <dgm:resizeHandles/>
        </dgm:presLayoutVars>
      </dgm:prSet>
      <dgm:spPr/>
    </dgm:pt>
    <dgm:pt modelId="{EA530A10-870F-44DA-A0ED-741A1943B014}" type="pres">
      <dgm:prSet presAssocID="{A9AD60CB-576A-46B7-A2C9-132AAB57F554}" presName="hierRoot1" presStyleCnt="0">
        <dgm:presLayoutVars>
          <dgm:hierBranch val="init"/>
        </dgm:presLayoutVars>
      </dgm:prSet>
      <dgm:spPr/>
    </dgm:pt>
    <dgm:pt modelId="{B7A4F314-70A8-4E8E-8D1B-EC0B4C82FB12}" type="pres">
      <dgm:prSet presAssocID="{A9AD60CB-576A-46B7-A2C9-132AAB57F554}" presName="rootComposite1" presStyleCnt="0"/>
      <dgm:spPr/>
    </dgm:pt>
    <dgm:pt modelId="{77C04099-1691-40C5-B8E0-DCF7E2090118}" type="pres">
      <dgm:prSet presAssocID="{A9AD60CB-576A-46B7-A2C9-132AAB57F554}" presName="rootText1" presStyleLbl="node0" presStyleIdx="0" presStyleCnt="1" custScaleX="213562" custScaleY="81605">
        <dgm:presLayoutVars>
          <dgm:chPref val="3"/>
        </dgm:presLayoutVars>
      </dgm:prSet>
      <dgm:spPr/>
    </dgm:pt>
    <dgm:pt modelId="{A73DB4BB-2114-4AAE-A590-D83060066B16}" type="pres">
      <dgm:prSet presAssocID="{A9AD60CB-576A-46B7-A2C9-132AAB57F554}" presName="rootConnector1" presStyleLbl="node1" presStyleIdx="0" presStyleCnt="0"/>
      <dgm:spPr/>
    </dgm:pt>
    <dgm:pt modelId="{A2D48164-0BC2-44A0-A848-00C3100F33F4}" type="pres">
      <dgm:prSet presAssocID="{A9AD60CB-576A-46B7-A2C9-132AAB57F554}" presName="hierChild2" presStyleCnt="0"/>
      <dgm:spPr/>
    </dgm:pt>
    <dgm:pt modelId="{3B746246-36FC-4254-BFD7-FEAE4B9B41FE}" type="pres">
      <dgm:prSet presAssocID="{A8327804-B90F-4C85-AF77-6B83E649F572}" presName="Name37" presStyleLbl="parChTrans1D2" presStyleIdx="0" presStyleCnt="3"/>
      <dgm:spPr/>
    </dgm:pt>
    <dgm:pt modelId="{350094B5-92E8-4EE4-B080-B29FF2C286CE}" type="pres">
      <dgm:prSet presAssocID="{77579A78-222B-4322-8D34-BF1E672E2451}" presName="hierRoot2" presStyleCnt="0">
        <dgm:presLayoutVars>
          <dgm:hierBranch val="init"/>
        </dgm:presLayoutVars>
      </dgm:prSet>
      <dgm:spPr/>
    </dgm:pt>
    <dgm:pt modelId="{623F5C77-8E01-49F2-8905-7A77FEB36EAC}" type="pres">
      <dgm:prSet presAssocID="{77579A78-222B-4322-8D34-BF1E672E2451}" presName="rootComposite" presStyleCnt="0"/>
      <dgm:spPr/>
    </dgm:pt>
    <dgm:pt modelId="{7B74F89F-FF2C-43DA-87F4-D12127B5467F}" type="pres">
      <dgm:prSet presAssocID="{77579A78-222B-4322-8D34-BF1E672E2451}" presName="rootText" presStyleLbl="node2" presStyleIdx="0" presStyleCnt="3">
        <dgm:presLayoutVars>
          <dgm:chPref val="3"/>
        </dgm:presLayoutVars>
      </dgm:prSet>
      <dgm:spPr/>
    </dgm:pt>
    <dgm:pt modelId="{93F23F12-5D4A-4586-A26E-DAADEF03C8C8}" type="pres">
      <dgm:prSet presAssocID="{77579A78-222B-4322-8D34-BF1E672E2451}" presName="rootConnector" presStyleLbl="node2" presStyleIdx="0" presStyleCnt="3"/>
      <dgm:spPr/>
    </dgm:pt>
    <dgm:pt modelId="{19BF51EA-19AC-4BD8-9F9E-4B1B740A4294}" type="pres">
      <dgm:prSet presAssocID="{77579A78-222B-4322-8D34-BF1E672E2451}" presName="hierChild4" presStyleCnt="0"/>
      <dgm:spPr/>
    </dgm:pt>
    <dgm:pt modelId="{A2610887-1441-4870-9B72-A3512FA563C0}" type="pres">
      <dgm:prSet presAssocID="{77579A78-222B-4322-8D34-BF1E672E2451}" presName="hierChild5" presStyleCnt="0"/>
      <dgm:spPr/>
    </dgm:pt>
    <dgm:pt modelId="{5ABFF283-F2EC-46C7-8A21-3B0602944AF2}" type="pres">
      <dgm:prSet presAssocID="{4D76B7BD-5BCB-44F4-AF77-F7495EB1F8C6}" presName="Name37" presStyleLbl="parChTrans1D2" presStyleIdx="1" presStyleCnt="3"/>
      <dgm:spPr/>
    </dgm:pt>
    <dgm:pt modelId="{AFB10D96-9C9A-41AB-8488-901899AF2DBE}" type="pres">
      <dgm:prSet presAssocID="{E9D2B70B-0A23-47DA-9CEC-88C8E187FB5B}" presName="hierRoot2" presStyleCnt="0">
        <dgm:presLayoutVars>
          <dgm:hierBranch val="init"/>
        </dgm:presLayoutVars>
      </dgm:prSet>
      <dgm:spPr/>
    </dgm:pt>
    <dgm:pt modelId="{145BDB4D-A8B3-459F-8FF0-A16392305947}" type="pres">
      <dgm:prSet presAssocID="{E9D2B70B-0A23-47DA-9CEC-88C8E187FB5B}" presName="rootComposite" presStyleCnt="0"/>
      <dgm:spPr/>
    </dgm:pt>
    <dgm:pt modelId="{1A06D867-EC73-4881-B7F7-783355E87EAF}" type="pres">
      <dgm:prSet presAssocID="{E9D2B70B-0A23-47DA-9CEC-88C8E187FB5B}" presName="rootText" presStyleLbl="node2" presStyleIdx="1" presStyleCnt="3">
        <dgm:presLayoutVars>
          <dgm:chPref val="3"/>
        </dgm:presLayoutVars>
      </dgm:prSet>
      <dgm:spPr/>
    </dgm:pt>
    <dgm:pt modelId="{E92A14FF-AF22-4D8E-A42D-916012EC5CE6}" type="pres">
      <dgm:prSet presAssocID="{E9D2B70B-0A23-47DA-9CEC-88C8E187FB5B}" presName="rootConnector" presStyleLbl="node2" presStyleIdx="1" presStyleCnt="3"/>
      <dgm:spPr/>
    </dgm:pt>
    <dgm:pt modelId="{DDB78705-D6AB-4AF8-8806-6976A4E9DA0C}" type="pres">
      <dgm:prSet presAssocID="{E9D2B70B-0A23-47DA-9CEC-88C8E187FB5B}" presName="hierChild4" presStyleCnt="0"/>
      <dgm:spPr/>
    </dgm:pt>
    <dgm:pt modelId="{CC47C68B-7C57-416B-9E91-A91B57414825}" type="pres">
      <dgm:prSet presAssocID="{E9D2B70B-0A23-47DA-9CEC-88C8E187FB5B}" presName="hierChild5" presStyleCnt="0"/>
      <dgm:spPr/>
    </dgm:pt>
    <dgm:pt modelId="{6237BF15-BBA0-4E40-A14E-878CF30E2BE5}" type="pres">
      <dgm:prSet presAssocID="{331C1BDA-5E9A-4D06-A328-A7A44F46932B}" presName="Name37" presStyleLbl="parChTrans1D2" presStyleIdx="2" presStyleCnt="3"/>
      <dgm:spPr/>
    </dgm:pt>
    <dgm:pt modelId="{F68F212E-C480-46FF-927E-9C49C95DF2AD}" type="pres">
      <dgm:prSet presAssocID="{EAA75DAC-8F41-4CF8-B361-E84FCFC08112}" presName="hierRoot2" presStyleCnt="0">
        <dgm:presLayoutVars>
          <dgm:hierBranch val="init"/>
        </dgm:presLayoutVars>
      </dgm:prSet>
      <dgm:spPr/>
    </dgm:pt>
    <dgm:pt modelId="{10FC20F7-6D94-4814-983A-62B76BCEF5D9}" type="pres">
      <dgm:prSet presAssocID="{EAA75DAC-8F41-4CF8-B361-E84FCFC08112}" presName="rootComposite" presStyleCnt="0"/>
      <dgm:spPr/>
    </dgm:pt>
    <dgm:pt modelId="{8BC9FFB3-8F7D-46AB-994A-BA43725F474D}" type="pres">
      <dgm:prSet presAssocID="{EAA75DAC-8F41-4CF8-B361-E84FCFC08112}" presName="rootText" presStyleLbl="node2" presStyleIdx="2" presStyleCnt="3">
        <dgm:presLayoutVars>
          <dgm:chPref val="3"/>
        </dgm:presLayoutVars>
      </dgm:prSet>
      <dgm:spPr/>
    </dgm:pt>
    <dgm:pt modelId="{B8106C67-4006-4330-91E6-EDA938DBDDC1}" type="pres">
      <dgm:prSet presAssocID="{EAA75DAC-8F41-4CF8-B361-E84FCFC08112}" presName="rootConnector" presStyleLbl="node2" presStyleIdx="2" presStyleCnt="3"/>
      <dgm:spPr/>
    </dgm:pt>
    <dgm:pt modelId="{8B8462C4-28A7-4F22-8075-E60DABA5C514}" type="pres">
      <dgm:prSet presAssocID="{EAA75DAC-8F41-4CF8-B361-E84FCFC08112}" presName="hierChild4" presStyleCnt="0"/>
      <dgm:spPr/>
    </dgm:pt>
    <dgm:pt modelId="{979E6488-4F91-4720-8A02-CAAF82F6A818}" type="pres">
      <dgm:prSet presAssocID="{EAA75DAC-8F41-4CF8-B361-E84FCFC08112}" presName="hierChild5" presStyleCnt="0"/>
      <dgm:spPr/>
    </dgm:pt>
    <dgm:pt modelId="{1CB7DD45-2ED6-4C02-9AFB-AB1C76A52B7E}" type="pres">
      <dgm:prSet presAssocID="{A9AD60CB-576A-46B7-A2C9-132AAB57F554}" presName="hierChild3" presStyleCnt="0"/>
      <dgm:spPr/>
    </dgm:pt>
  </dgm:ptLst>
  <dgm:cxnLst>
    <dgm:cxn modelId="{00F0D702-F095-4CD0-8408-35ED3C34107D}" type="presOf" srcId="{ACAF0DED-6E1D-4402-AEED-4CD1F644F013}" destId="{3E8F374B-A0DD-4B6F-9B88-80140F80E622}" srcOrd="0" destOrd="0" presId="urn:microsoft.com/office/officeart/2005/8/layout/orgChart1"/>
    <dgm:cxn modelId="{DE76111F-F650-4A38-9B9C-824DD575F9AE}" srcId="{A9AD60CB-576A-46B7-A2C9-132AAB57F554}" destId="{EAA75DAC-8F41-4CF8-B361-E84FCFC08112}" srcOrd="2" destOrd="0" parTransId="{331C1BDA-5E9A-4D06-A328-A7A44F46932B}" sibTransId="{813ABFE7-6494-475A-A95F-10766989FC31}"/>
    <dgm:cxn modelId="{286EEB3F-702D-473A-865D-E2161A7A94DF}" type="presOf" srcId="{77579A78-222B-4322-8D34-BF1E672E2451}" destId="{93F23F12-5D4A-4586-A26E-DAADEF03C8C8}" srcOrd="1" destOrd="0" presId="urn:microsoft.com/office/officeart/2005/8/layout/orgChart1"/>
    <dgm:cxn modelId="{505CCA45-0115-41EA-949F-6C062C71D401}" srcId="{A9AD60CB-576A-46B7-A2C9-132AAB57F554}" destId="{77579A78-222B-4322-8D34-BF1E672E2451}" srcOrd="0" destOrd="0" parTransId="{A8327804-B90F-4C85-AF77-6B83E649F572}" sibTransId="{45F93D3A-80E9-47F0-B73F-9B61F60A42D0}"/>
    <dgm:cxn modelId="{DC7A464A-0664-4922-9FC3-E0A7787A6A45}" type="presOf" srcId="{E9D2B70B-0A23-47DA-9CEC-88C8E187FB5B}" destId="{E92A14FF-AF22-4D8E-A42D-916012EC5CE6}" srcOrd="1" destOrd="0" presId="urn:microsoft.com/office/officeart/2005/8/layout/orgChart1"/>
    <dgm:cxn modelId="{CCCFDA71-03C2-40B4-84E4-EBB8BE932747}" type="presOf" srcId="{77579A78-222B-4322-8D34-BF1E672E2451}" destId="{7B74F89F-FF2C-43DA-87F4-D12127B5467F}" srcOrd="0" destOrd="0" presId="urn:microsoft.com/office/officeart/2005/8/layout/orgChart1"/>
    <dgm:cxn modelId="{091EBC7B-23CC-4C8D-BC5B-72F83C7C7E9A}" type="presOf" srcId="{331C1BDA-5E9A-4D06-A328-A7A44F46932B}" destId="{6237BF15-BBA0-4E40-A14E-878CF30E2BE5}" srcOrd="0" destOrd="0" presId="urn:microsoft.com/office/officeart/2005/8/layout/orgChart1"/>
    <dgm:cxn modelId="{6B4CF794-8F88-420B-AFA3-2DEDC7EF23BF}" srcId="{A9AD60CB-576A-46B7-A2C9-132AAB57F554}" destId="{E9D2B70B-0A23-47DA-9CEC-88C8E187FB5B}" srcOrd="1" destOrd="0" parTransId="{4D76B7BD-5BCB-44F4-AF77-F7495EB1F8C6}" sibTransId="{9C66551D-61E7-4A90-BF5D-DCBAF42B3785}"/>
    <dgm:cxn modelId="{477EC798-0AB7-450E-AE00-395B6ABF11FF}" type="presOf" srcId="{EAA75DAC-8F41-4CF8-B361-E84FCFC08112}" destId="{B8106C67-4006-4330-91E6-EDA938DBDDC1}" srcOrd="1" destOrd="0" presId="urn:microsoft.com/office/officeart/2005/8/layout/orgChart1"/>
    <dgm:cxn modelId="{3F3CF7B6-254B-4718-8420-F712FBDD02D8}" type="presOf" srcId="{EAA75DAC-8F41-4CF8-B361-E84FCFC08112}" destId="{8BC9FFB3-8F7D-46AB-994A-BA43725F474D}" srcOrd="0" destOrd="0" presId="urn:microsoft.com/office/officeart/2005/8/layout/orgChart1"/>
    <dgm:cxn modelId="{989D4BBD-2FF5-468C-82D8-B29D33580890}" type="presOf" srcId="{E9D2B70B-0A23-47DA-9CEC-88C8E187FB5B}" destId="{1A06D867-EC73-4881-B7F7-783355E87EAF}" srcOrd="0" destOrd="0" presId="urn:microsoft.com/office/officeart/2005/8/layout/orgChart1"/>
    <dgm:cxn modelId="{DF53F7D6-1817-4F0C-81DE-1E941949B267}" srcId="{ACAF0DED-6E1D-4402-AEED-4CD1F644F013}" destId="{A9AD60CB-576A-46B7-A2C9-132AAB57F554}" srcOrd="0" destOrd="0" parTransId="{5E4A8D9F-21D6-43B9-8A1A-B8172FCB913C}" sibTransId="{0DD7E29B-FD4E-4622-A104-923C1BBB61DE}"/>
    <dgm:cxn modelId="{23F167DE-51C0-4F6D-B260-2EFA62026B96}" type="presOf" srcId="{4D76B7BD-5BCB-44F4-AF77-F7495EB1F8C6}" destId="{5ABFF283-F2EC-46C7-8A21-3B0602944AF2}" srcOrd="0" destOrd="0" presId="urn:microsoft.com/office/officeart/2005/8/layout/orgChart1"/>
    <dgm:cxn modelId="{CBB0EEF1-BD0C-440F-9C4B-0EF4A8D34571}" type="presOf" srcId="{A9AD60CB-576A-46B7-A2C9-132AAB57F554}" destId="{A73DB4BB-2114-4AAE-A590-D83060066B16}" srcOrd="1" destOrd="0" presId="urn:microsoft.com/office/officeart/2005/8/layout/orgChart1"/>
    <dgm:cxn modelId="{2F8FA6F6-2163-43C0-B821-11146404F806}" type="presOf" srcId="{A8327804-B90F-4C85-AF77-6B83E649F572}" destId="{3B746246-36FC-4254-BFD7-FEAE4B9B41FE}" srcOrd="0" destOrd="0" presId="urn:microsoft.com/office/officeart/2005/8/layout/orgChart1"/>
    <dgm:cxn modelId="{A1E3FBF8-B85F-4B20-83C0-42D97ADEA326}" type="presOf" srcId="{A9AD60CB-576A-46B7-A2C9-132AAB57F554}" destId="{77C04099-1691-40C5-B8E0-DCF7E2090118}" srcOrd="0" destOrd="0" presId="urn:microsoft.com/office/officeart/2005/8/layout/orgChart1"/>
    <dgm:cxn modelId="{FED29B0B-00C1-4619-8729-D581F430F3BB}" type="presParOf" srcId="{3E8F374B-A0DD-4B6F-9B88-80140F80E622}" destId="{EA530A10-870F-44DA-A0ED-741A1943B014}" srcOrd="0" destOrd="0" presId="urn:microsoft.com/office/officeart/2005/8/layout/orgChart1"/>
    <dgm:cxn modelId="{9E12E679-FF62-4024-B72A-A5F0E749C4C0}" type="presParOf" srcId="{EA530A10-870F-44DA-A0ED-741A1943B014}" destId="{B7A4F314-70A8-4E8E-8D1B-EC0B4C82FB12}" srcOrd="0" destOrd="0" presId="urn:microsoft.com/office/officeart/2005/8/layout/orgChart1"/>
    <dgm:cxn modelId="{4AADC5A8-3388-44B3-B669-26491D2B1EAD}" type="presParOf" srcId="{B7A4F314-70A8-4E8E-8D1B-EC0B4C82FB12}" destId="{77C04099-1691-40C5-B8E0-DCF7E2090118}" srcOrd="0" destOrd="0" presId="urn:microsoft.com/office/officeart/2005/8/layout/orgChart1"/>
    <dgm:cxn modelId="{8ABD8E13-466C-4E6A-B8DD-A3F9F7E217A1}" type="presParOf" srcId="{B7A4F314-70A8-4E8E-8D1B-EC0B4C82FB12}" destId="{A73DB4BB-2114-4AAE-A590-D83060066B16}" srcOrd="1" destOrd="0" presId="urn:microsoft.com/office/officeart/2005/8/layout/orgChart1"/>
    <dgm:cxn modelId="{27C2C92F-7D2D-4C8A-BB00-520E320EB1C9}" type="presParOf" srcId="{EA530A10-870F-44DA-A0ED-741A1943B014}" destId="{A2D48164-0BC2-44A0-A848-00C3100F33F4}" srcOrd="1" destOrd="0" presId="urn:microsoft.com/office/officeart/2005/8/layout/orgChart1"/>
    <dgm:cxn modelId="{3319182A-374B-4931-9FD1-1F1081984831}" type="presParOf" srcId="{A2D48164-0BC2-44A0-A848-00C3100F33F4}" destId="{3B746246-36FC-4254-BFD7-FEAE4B9B41FE}" srcOrd="0" destOrd="0" presId="urn:microsoft.com/office/officeart/2005/8/layout/orgChart1"/>
    <dgm:cxn modelId="{85DB0F73-A78B-442B-AFAF-0D0241B6CA07}" type="presParOf" srcId="{A2D48164-0BC2-44A0-A848-00C3100F33F4}" destId="{350094B5-92E8-4EE4-B080-B29FF2C286CE}" srcOrd="1" destOrd="0" presId="urn:microsoft.com/office/officeart/2005/8/layout/orgChart1"/>
    <dgm:cxn modelId="{CB8D5B8D-7D8B-41C2-8BFF-02A17580942F}" type="presParOf" srcId="{350094B5-92E8-4EE4-B080-B29FF2C286CE}" destId="{623F5C77-8E01-49F2-8905-7A77FEB36EAC}" srcOrd="0" destOrd="0" presId="urn:microsoft.com/office/officeart/2005/8/layout/orgChart1"/>
    <dgm:cxn modelId="{14A7F7A0-A9D9-4C3F-A40D-04EDC3E0DB80}" type="presParOf" srcId="{623F5C77-8E01-49F2-8905-7A77FEB36EAC}" destId="{7B74F89F-FF2C-43DA-87F4-D12127B5467F}" srcOrd="0" destOrd="0" presId="urn:microsoft.com/office/officeart/2005/8/layout/orgChart1"/>
    <dgm:cxn modelId="{E3ACE782-5516-4EA2-BDF7-68B025CD6568}" type="presParOf" srcId="{623F5C77-8E01-49F2-8905-7A77FEB36EAC}" destId="{93F23F12-5D4A-4586-A26E-DAADEF03C8C8}" srcOrd="1" destOrd="0" presId="urn:microsoft.com/office/officeart/2005/8/layout/orgChart1"/>
    <dgm:cxn modelId="{82B5331D-280C-4937-B4DC-9C6046893F45}" type="presParOf" srcId="{350094B5-92E8-4EE4-B080-B29FF2C286CE}" destId="{19BF51EA-19AC-4BD8-9F9E-4B1B740A4294}" srcOrd="1" destOrd="0" presId="urn:microsoft.com/office/officeart/2005/8/layout/orgChart1"/>
    <dgm:cxn modelId="{4A997311-2F4E-4B93-9610-10ADF6D2FDD0}" type="presParOf" srcId="{350094B5-92E8-4EE4-B080-B29FF2C286CE}" destId="{A2610887-1441-4870-9B72-A3512FA563C0}" srcOrd="2" destOrd="0" presId="urn:microsoft.com/office/officeart/2005/8/layout/orgChart1"/>
    <dgm:cxn modelId="{3D32E0FE-098B-47A3-80BA-4758FB968F79}" type="presParOf" srcId="{A2D48164-0BC2-44A0-A848-00C3100F33F4}" destId="{5ABFF283-F2EC-46C7-8A21-3B0602944AF2}" srcOrd="2" destOrd="0" presId="urn:microsoft.com/office/officeart/2005/8/layout/orgChart1"/>
    <dgm:cxn modelId="{24F27B33-CB81-4807-B38A-74E74691287C}" type="presParOf" srcId="{A2D48164-0BC2-44A0-A848-00C3100F33F4}" destId="{AFB10D96-9C9A-41AB-8488-901899AF2DBE}" srcOrd="3" destOrd="0" presId="urn:microsoft.com/office/officeart/2005/8/layout/orgChart1"/>
    <dgm:cxn modelId="{426F7D37-D25F-4CC3-B334-62A93F72C5DE}" type="presParOf" srcId="{AFB10D96-9C9A-41AB-8488-901899AF2DBE}" destId="{145BDB4D-A8B3-459F-8FF0-A16392305947}" srcOrd="0" destOrd="0" presId="urn:microsoft.com/office/officeart/2005/8/layout/orgChart1"/>
    <dgm:cxn modelId="{1BFDA97E-1931-4B23-86E1-EB3BD9829547}" type="presParOf" srcId="{145BDB4D-A8B3-459F-8FF0-A16392305947}" destId="{1A06D867-EC73-4881-B7F7-783355E87EAF}" srcOrd="0" destOrd="0" presId="urn:microsoft.com/office/officeart/2005/8/layout/orgChart1"/>
    <dgm:cxn modelId="{A3FBB2CA-C220-4CB4-93C9-C18ED71DFA4A}" type="presParOf" srcId="{145BDB4D-A8B3-459F-8FF0-A16392305947}" destId="{E92A14FF-AF22-4D8E-A42D-916012EC5CE6}" srcOrd="1" destOrd="0" presId="urn:microsoft.com/office/officeart/2005/8/layout/orgChart1"/>
    <dgm:cxn modelId="{700DDAB4-7B5F-4373-8A65-D5470B6E55AA}" type="presParOf" srcId="{AFB10D96-9C9A-41AB-8488-901899AF2DBE}" destId="{DDB78705-D6AB-4AF8-8806-6976A4E9DA0C}" srcOrd="1" destOrd="0" presId="urn:microsoft.com/office/officeart/2005/8/layout/orgChart1"/>
    <dgm:cxn modelId="{5075F3EB-D409-408E-8AF8-E0BD28D7E6AD}" type="presParOf" srcId="{AFB10D96-9C9A-41AB-8488-901899AF2DBE}" destId="{CC47C68B-7C57-416B-9E91-A91B57414825}" srcOrd="2" destOrd="0" presId="urn:microsoft.com/office/officeart/2005/8/layout/orgChart1"/>
    <dgm:cxn modelId="{4897C80C-129F-4420-A039-90F3C53AD934}" type="presParOf" srcId="{A2D48164-0BC2-44A0-A848-00C3100F33F4}" destId="{6237BF15-BBA0-4E40-A14E-878CF30E2BE5}" srcOrd="4" destOrd="0" presId="urn:microsoft.com/office/officeart/2005/8/layout/orgChart1"/>
    <dgm:cxn modelId="{4D9C53D6-7C16-4765-9922-D873524265CA}" type="presParOf" srcId="{A2D48164-0BC2-44A0-A848-00C3100F33F4}" destId="{F68F212E-C480-46FF-927E-9C49C95DF2AD}" srcOrd="5" destOrd="0" presId="urn:microsoft.com/office/officeart/2005/8/layout/orgChart1"/>
    <dgm:cxn modelId="{410A9EE8-8564-4485-8716-4538F575D7A7}" type="presParOf" srcId="{F68F212E-C480-46FF-927E-9C49C95DF2AD}" destId="{10FC20F7-6D94-4814-983A-62B76BCEF5D9}" srcOrd="0" destOrd="0" presId="urn:microsoft.com/office/officeart/2005/8/layout/orgChart1"/>
    <dgm:cxn modelId="{7FFC11B7-4F17-4C7A-8240-FE178D449986}" type="presParOf" srcId="{10FC20F7-6D94-4814-983A-62B76BCEF5D9}" destId="{8BC9FFB3-8F7D-46AB-994A-BA43725F474D}" srcOrd="0" destOrd="0" presId="urn:microsoft.com/office/officeart/2005/8/layout/orgChart1"/>
    <dgm:cxn modelId="{D8A4B4EE-5F7D-4B03-9836-CFF504CF2E34}" type="presParOf" srcId="{10FC20F7-6D94-4814-983A-62B76BCEF5D9}" destId="{B8106C67-4006-4330-91E6-EDA938DBDDC1}" srcOrd="1" destOrd="0" presId="urn:microsoft.com/office/officeart/2005/8/layout/orgChart1"/>
    <dgm:cxn modelId="{8A55C183-A326-4042-808A-D2E3F0DF46C8}" type="presParOf" srcId="{F68F212E-C480-46FF-927E-9C49C95DF2AD}" destId="{8B8462C4-28A7-4F22-8075-E60DABA5C514}" srcOrd="1" destOrd="0" presId="urn:microsoft.com/office/officeart/2005/8/layout/orgChart1"/>
    <dgm:cxn modelId="{537C5C1D-7EA9-4428-87C8-3247C30A75D3}" type="presParOf" srcId="{F68F212E-C480-46FF-927E-9C49C95DF2AD}" destId="{979E6488-4F91-4720-8A02-CAAF82F6A818}" srcOrd="2" destOrd="0" presId="urn:microsoft.com/office/officeart/2005/8/layout/orgChart1"/>
    <dgm:cxn modelId="{3206505E-6D02-4A72-B662-53962352989C}" type="presParOf" srcId="{EA530A10-870F-44DA-A0ED-741A1943B014}" destId="{1CB7DD45-2ED6-4C02-9AFB-AB1C76A52B7E}"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CAF0DED-6E1D-4402-AEED-4CD1F644F013}" type="doc">
      <dgm:prSet loTypeId="urn:microsoft.com/office/officeart/2005/8/layout/orgChart1" loCatId="hierarchy" qsTypeId="urn:microsoft.com/office/officeart/2005/8/quickstyle/simple2" qsCatId="simple" csTypeId="urn:microsoft.com/office/officeart/2005/8/colors/accent3_4" csCatId="accent3" phldr="1"/>
      <dgm:spPr/>
      <dgm:t>
        <a:bodyPr/>
        <a:lstStyle/>
        <a:p>
          <a:pPr rtl="1"/>
          <a:endParaRPr lang="fa-IR"/>
        </a:p>
      </dgm:t>
    </dgm:pt>
    <dgm:pt modelId="{A9AD60CB-576A-46B7-A2C9-132AAB57F554}">
      <dgm:prSet phldrT="[Text]" custT="1"/>
      <dgm:spPr>
        <a:solidFill>
          <a:srgbClr val="605936"/>
        </a:solidFill>
      </dgm:spPr>
      <dgm:t>
        <a:bodyPr/>
        <a:lstStyle/>
        <a:p>
          <a:pPr rtl="1"/>
          <a:r>
            <a:rPr lang="fa-IR" sz="1100" b="1" dirty="0">
              <a:effectLst/>
              <a:cs typeface="B Nazanin" pitchFamily="2" charset="-78"/>
            </a:rPr>
            <a:t>تامین مالی طرح ها در سایر کشور ها</a:t>
          </a:r>
        </a:p>
      </dgm:t>
    </dgm:pt>
    <dgm:pt modelId="{5E4A8D9F-21D6-43B9-8A1A-B8172FCB913C}" type="parTrans" cxnId="{DF53F7D6-1817-4F0C-81DE-1E941949B267}">
      <dgm:prSet/>
      <dgm:spPr/>
      <dgm:t>
        <a:bodyPr/>
        <a:lstStyle/>
        <a:p>
          <a:pPr rtl="1"/>
          <a:endParaRPr lang="fa-IR" sz="1100" b="1">
            <a:cs typeface="B Nazanin" pitchFamily="2" charset="-78"/>
          </a:endParaRPr>
        </a:p>
      </dgm:t>
    </dgm:pt>
    <dgm:pt modelId="{0DD7E29B-FD4E-4622-A104-923C1BBB61DE}" type="sibTrans" cxnId="{DF53F7D6-1817-4F0C-81DE-1E941949B267}">
      <dgm:prSet/>
      <dgm:spPr/>
      <dgm:t>
        <a:bodyPr/>
        <a:lstStyle/>
        <a:p>
          <a:pPr rtl="1"/>
          <a:endParaRPr lang="fa-IR" sz="1100" b="1">
            <a:cs typeface="B Nazanin" pitchFamily="2" charset="-78"/>
          </a:endParaRPr>
        </a:p>
      </dgm:t>
    </dgm:pt>
    <dgm:pt modelId="{77579A78-222B-4322-8D34-BF1E672E2451}">
      <dgm:prSet phldrT="[Text]" custT="1"/>
      <dgm:spPr>
        <a:solidFill>
          <a:schemeClr val="bg2">
            <a:lumMod val="50000"/>
          </a:schemeClr>
        </a:solidFill>
      </dgm:spPr>
      <dgm:t>
        <a:bodyPr/>
        <a:lstStyle/>
        <a:p>
          <a:pPr rtl="1"/>
          <a:r>
            <a:rPr lang="fa-IR" sz="1100" b="1" dirty="0">
              <a:effectLst/>
              <a:cs typeface="B Nazanin" pitchFamily="2" charset="-78"/>
            </a:rPr>
            <a:t>تعاوني مشترک ساکنان، تأمين مالي کنندگان و مقامات محلي</a:t>
          </a:r>
        </a:p>
      </dgm:t>
    </dgm:pt>
    <dgm:pt modelId="{A8327804-B90F-4C85-AF77-6B83E649F572}" type="parTrans" cxnId="{505CCA45-0115-41EA-949F-6C062C71D401}">
      <dgm:prSet/>
      <dgm:spPr>
        <a:ln>
          <a:solidFill>
            <a:schemeClr val="bg2">
              <a:lumMod val="25000"/>
            </a:schemeClr>
          </a:solidFill>
        </a:ln>
      </dgm:spPr>
      <dgm:t>
        <a:bodyPr/>
        <a:lstStyle/>
        <a:p>
          <a:pPr rtl="1"/>
          <a:endParaRPr lang="fa-IR" sz="1100" b="1">
            <a:cs typeface="B Nazanin" pitchFamily="2" charset="-78"/>
          </a:endParaRPr>
        </a:p>
      </dgm:t>
    </dgm:pt>
    <dgm:pt modelId="{45F93D3A-80E9-47F0-B73F-9B61F60A42D0}" type="sibTrans" cxnId="{505CCA45-0115-41EA-949F-6C062C71D401}">
      <dgm:prSet/>
      <dgm:spPr/>
      <dgm:t>
        <a:bodyPr/>
        <a:lstStyle/>
        <a:p>
          <a:pPr rtl="1"/>
          <a:endParaRPr lang="fa-IR" sz="1100" b="1">
            <a:cs typeface="B Nazanin" pitchFamily="2" charset="-78"/>
          </a:endParaRPr>
        </a:p>
      </dgm:t>
    </dgm:pt>
    <dgm:pt modelId="{3E8F374B-A0DD-4B6F-9B88-80140F80E622}" type="pres">
      <dgm:prSet presAssocID="{ACAF0DED-6E1D-4402-AEED-4CD1F644F013}" presName="hierChild1" presStyleCnt="0">
        <dgm:presLayoutVars>
          <dgm:orgChart val="1"/>
          <dgm:chPref val="1"/>
          <dgm:dir/>
          <dgm:animOne val="branch"/>
          <dgm:animLvl val="lvl"/>
          <dgm:resizeHandles/>
        </dgm:presLayoutVars>
      </dgm:prSet>
      <dgm:spPr/>
    </dgm:pt>
    <dgm:pt modelId="{EA530A10-870F-44DA-A0ED-741A1943B014}" type="pres">
      <dgm:prSet presAssocID="{A9AD60CB-576A-46B7-A2C9-132AAB57F554}" presName="hierRoot1" presStyleCnt="0">
        <dgm:presLayoutVars>
          <dgm:hierBranch val="init"/>
        </dgm:presLayoutVars>
      </dgm:prSet>
      <dgm:spPr/>
    </dgm:pt>
    <dgm:pt modelId="{B7A4F314-70A8-4E8E-8D1B-EC0B4C82FB12}" type="pres">
      <dgm:prSet presAssocID="{A9AD60CB-576A-46B7-A2C9-132AAB57F554}" presName="rootComposite1" presStyleCnt="0"/>
      <dgm:spPr/>
    </dgm:pt>
    <dgm:pt modelId="{77C04099-1691-40C5-B8E0-DCF7E2090118}" type="pres">
      <dgm:prSet presAssocID="{A9AD60CB-576A-46B7-A2C9-132AAB57F554}" presName="rootText1" presStyleLbl="node0" presStyleIdx="0" presStyleCnt="1" custScaleX="133327" custScaleY="55047">
        <dgm:presLayoutVars>
          <dgm:chPref val="3"/>
        </dgm:presLayoutVars>
      </dgm:prSet>
      <dgm:spPr/>
    </dgm:pt>
    <dgm:pt modelId="{A73DB4BB-2114-4AAE-A590-D83060066B16}" type="pres">
      <dgm:prSet presAssocID="{A9AD60CB-576A-46B7-A2C9-132AAB57F554}" presName="rootConnector1" presStyleLbl="node1" presStyleIdx="0" presStyleCnt="0"/>
      <dgm:spPr/>
    </dgm:pt>
    <dgm:pt modelId="{A2D48164-0BC2-44A0-A848-00C3100F33F4}" type="pres">
      <dgm:prSet presAssocID="{A9AD60CB-576A-46B7-A2C9-132AAB57F554}" presName="hierChild2" presStyleCnt="0"/>
      <dgm:spPr/>
    </dgm:pt>
    <dgm:pt modelId="{3B746246-36FC-4254-BFD7-FEAE4B9B41FE}" type="pres">
      <dgm:prSet presAssocID="{A8327804-B90F-4C85-AF77-6B83E649F572}" presName="Name37" presStyleLbl="parChTrans1D2" presStyleIdx="0" presStyleCnt="1"/>
      <dgm:spPr/>
    </dgm:pt>
    <dgm:pt modelId="{350094B5-92E8-4EE4-B080-B29FF2C286CE}" type="pres">
      <dgm:prSet presAssocID="{77579A78-222B-4322-8D34-BF1E672E2451}" presName="hierRoot2" presStyleCnt="0">
        <dgm:presLayoutVars>
          <dgm:hierBranch val="init"/>
        </dgm:presLayoutVars>
      </dgm:prSet>
      <dgm:spPr/>
    </dgm:pt>
    <dgm:pt modelId="{623F5C77-8E01-49F2-8905-7A77FEB36EAC}" type="pres">
      <dgm:prSet presAssocID="{77579A78-222B-4322-8D34-BF1E672E2451}" presName="rootComposite" presStyleCnt="0"/>
      <dgm:spPr/>
    </dgm:pt>
    <dgm:pt modelId="{7B74F89F-FF2C-43DA-87F4-D12127B5467F}" type="pres">
      <dgm:prSet presAssocID="{77579A78-222B-4322-8D34-BF1E672E2451}" presName="rootText" presStyleLbl="node2" presStyleIdx="0" presStyleCnt="1" custScaleX="209514" custScaleY="67173" custLinFactNeighborY="-23735">
        <dgm:presLayoutVars>
          <dgm:chPref val="3"/>
        </dgm:presLayoutVars>
      </dgm:prSet>
      <dgm:spPr/>
    </dgm:pt>
    <dgm:pt modelId="{93F23F12-5D4A-4586-A26E-DAADEF03C8C8}" type="pres">
      <dgm:prSet presAssocID="{77579A78-222B-4322-8D34-BF1E672E2451}" presName="rootConnector" presStyleLbl="node2" presStyleIdx="0" presStyleCnt="1"/>
      <dgm:spPr/>
    </dgm:pt>
    <dgm:pt modelId="{19BF51EA-19AC-4BD8-9F9E-4B1B740A4294}" type="pres">
      <dgm:prSet presAssocID="{77579A78-222B-4322-8D34-BF1E672E2451}" presName="hierChild4" presStyleCnt="0"/>
      <dgm:spPr/>
    </dgm:pt>
    <dgm:pt modelId="{A2610887-1441-4870-9B72-A3512FA563C0}" type="pres">
      <dgm:prSet presAssocID="{77579A78-222B-4322-8D34-BF1E672E2451}" presName="hierChild5" presStyleCnt="0"/>
      <dgm:spPr/>
    </dgm:pt>
    <dgm:pt modelId="{1CB7DD45-2ED6-4C02-9AFB-AB1C76A52B7E}" type="pres">
      <dgm:prSet presAssocID="{A9AD60CB-576A-46B7-A2C9-132AAB57F554}" presName="hierChild3" presStyleCnt="0"/>
      <dgm:spPr/>
    </dgm:pt>
  </dgm:ptLst>
  <dgm:cxnLst>
    <dgm:cxn modelId="{1278541E-3CEB-4EF4-8A91-8A055EAF1ED7}" type="presOf" srcId="{A8327804-B90F-4C85-AF77-6B83E649F572}" destId="{3B746246-36FC-4254-BFD7-FEAE4B9B41FE}" srcOrd="0" destOrd="0" presId="urn:microsoft.com/office/officeart/2005/8/layout/orgChart1"/>
    <dgm:cxn modelId="{65FF642E-203E-4CB4-88E0-E643043B8731}" type="presOf" srcId="{77579A78-222B-4322-8D34-BF1E672E2451}" destId="{7B74F89F-FF2C-43DA-87F4-D12127B5467F}" srcOrd="0" destOrd="0" presId="urn:microsoft.com/office/officeart/2005/8/layout/orgChart1"/>
    <dgm:cxn modelId="{1A5CAC3C-392A-45BA-8B79-0DA3F6AC575C}" type="presOf" srcId="{A9AD60CB-576A-46B7-A2C9-132AAB57F554}" destId="{A73DB4BB-2114-4AAE-A590-D83060066B16}" srcOrd="1" destOrd="0" presId="urn:microsoft.com/office/officeart/2005/8/layout/orgChart1"/>
    <dgm:cxn modelId="{505CCA45-0115-41EA-949F-6C062C71D401}" srcId="{A9AD60CB-576A-46B7-A2C9-132AAB57F554}" destId="{77579A78-222B-4322-8D34-BF1E672E2451}" srcOrd="0" destOrd="0" parTransId="{A8327804-B90F-4C85-AF77-6B83E649F572}" sibTransId="{45F93D3A-80E9-47F0-B73F-9B61F60A42D0}"/>
    <dgm:cxn modelId="{C7D47F53-CDC6-40ED-8EC7-235CA6A556FB}" type="presOf" srcId="{A9AD60CB-576A-46B7-A2C9-132AAB57F554}" destId="{77C04099-1691-40C5-B8E0-DCF7E2090118}" srcOrd="0" destOrd="0" presId="urn:microsoft.com/office/officeart/2005/8/layout/orgChart1"/>
    <dgm:cxn modelId="{97C1349D-B4A3-4339-B694-63E4380BADB9}" type="presOf" srcId="{77579A78-222B-4322-8D34-BF1E672E2451}" destId="{93F23F12-5D4A-4586-A26E-DAADEF03C8C8}" srcOrd="1" destOrd="0" presId="urn:microsoft.com/office/officeart/2005/8/layout/orgChart1"/>
    <dgm:cxn modelId="{F6A1CBC4-9A95-471F-8121-F3A46BB83A4C}" type="presOf" srcId="{ACAF0DED-6E1D-4402-AEED-4CD1F644F013}" destId="{3E8F374B-A0DD-4B6F-9B88-80140F80E622}" srcOrd="0" destOrd="0" presId="urn:microsoft.com/office/officeart/2005/8/layout/orgChart1"/>
    <dgm:cxn modelId="{DF53F7D6-1817-4F0C-81DE-1E941949B267}" srcId="{ACAF0DED-6E1D-4402-AEED-4CD1F644F013}" destId="{A9AD60CB-576A-46B7-A2C9-132AAB57F554}" srcOrd="0" destOrd="0" parTransId="{5E4A8D9F-21D6-43B9-8A1A-B8172FCB913C}" sibTransId="{0DD7E29B-FD4E-4622-A104-923C1BBB61DE}"/>
    <dgm:cxn modelId="{5C30CCD1-03FB-4E96-A302-B923DFAFC58C}" type="presParOf" srcId="{3E8F374B-A0DD-4B6F-9B88-80140F80E622}" destId="{EA530A10-870F-44DA-A0ED-741A1943B014}" srcOrd="0" destOrd="0" presId="urn:microsoft.com/office/officeart/2005/8/layout/orgChart1"/>
    <dgm:cxn modelId="{AAAC0102-7237-47FF-A47A-097D4428CC42}" type="presParOf" srcId="{EA530A10-870F-44DA-A0ED-741A1943B014}" destId="{B7A4F314-70A8-4E8E-8D1B-EC0B4C82FB12}" srcOrd="0" destOrd="0" presId="urn:microsoft.com/office/officeart/2005/8/layout/orgChart1"/>
    <dgm:cxn modelId="{25F52F61-E39E-4B5E-BB70-915CB4A26808}" type="presParOf" srcId="{B7A4F314-70A8-4E8E-8D1B-EC0B4C82FB12}" destId="{77C04099-1691-40C5-B8E0-DCF7E2090118}" srcOrd="0" destOrd="0" presId="urn:microsoft.com/office/officeart/2005/8/layout/orgChart1"/>
    <dgm:cxn modelId="{74EF1C4F-7D98-4813-86AA-E198B64583F6}" type="presParOf" srcId="{B7A4F314-70A8-4E8E-8D1B-EC0B4C82FB12}" destId="{A73DB4BB-2114-4AAE-A590-D83060066B16}" srcOrd="1" destOrd="0" presId="urn:microsoft.com/office/officeart/2005/8/layout/orgChart1"/>
    <dgm:cxn modelId="{CC025B2A-BA9D-445E-8DB5-C8500EE83B28}" type="presParOf" srcId="{EA530A10-870F-44DA-A0ED-741A1943B014}" destId="{A2D48164-0BC2-44A0-A848-00C3100F33F4}" srcOrd="1" destOrd="0" presId="urn:microsoft.com/office/officeart/2005/8/layout/orgChart1"/>
    <dgm:cxn modelId="{2C77B582-C7D3-4321-9571-C867F449FD8D}" type="presParOf" srcId="{A2D48164-0BC2-44A0-A848-00C3100F33F4}" destId="{3B746246-36FC-4254-BFD7-FEAE4B9B41FE}" srcOrd="0" destOrd="0" presId="urn:microsoft.com/office/officeart/2005/8/layout/orgChart1"/>
    <dgm:cxn modelId="{830DE13F-6ABE-4F51-B09F-0BA9568720E6}" type="presParOf" srcId="{A2D48164-0BC2-44A0-A848-00C3100F33F4}" destId="{350094B5-92E8-4EE4-B080-B29FF2C286CE}" srcOrd="1" destOrd="0" presId="urn:microsoft.com/office/officeart/2005/8/layout/orgChart1"/>
    <dgm:cxn modelId="{FC3E5977-B375-4CCD-B6EC-9115CD02DDE8}" type="presParOf" srcId="{350094B5-92E8-4EE4-B080-B29FF2C286CE}" destId="{623F5C77-8E01-49F2-8905-7A77FEB36EAC}" srcOrd="0" destOrd="0" presId="urn:microsoft.com/office/officeart/2005/8/layout/orgChart1"/>
    <dgm:cxn modelId="{81E95792-980F-4D92-97E9-10FB2EF7F035}" type="presParOf" srcId="{623F5C77-8E01-49F2-8905-7A77FEB36EAC}" destId="{7B74F89F-FF2C-43DA-87F4-D12127B5467F}" srcOrd="0" destOrd="0" presId="urn:microsoft.com/office/officeart/2005/8/layout/orgChart1"/>
    <dgm:cxn modelId="{B6A3F973-D007-4EDF-AAA0-DBA7BA9FC5FC}" type="presParOf" srcId="{623F5C77-8E01-49F2-8905-7A77FEB36EAC}" destId="{93F23F12-5D4A-4586-A26E-DAADEF03C8C8}" srcOrd="1" destOrd="0" presId="urn:microsoft.com/office/officeart/2005/8/layout/orgChart1"/>
    <dgm:cxn modelId="{FA233A96-0A51-42D9-BF61-7DAC573F972C}" type="presParOf" srcId="{350094B5-92E8-4EE4-B080-B29FF2C286CE}" destId="{19BF51EA-19AC-4BD8-9F9E-4B1B740A4294}" srcOrd="1" destOrd="0" presId="urn:microsoft.com/office/officeart/2005/8/layout/orgChart1"/>
    <dgm:cxn modelId="{B99F825D-D30B-49FF-9E50-5DD8AAFA0943}" type="presParOf" srcId="{350094B5-92E8-4EE4-B080-B29FF2C286CE}" destId="{A2610887-1441-4870-9B72-A3512FA563C0}" srcOrd="2" destOrd="0" presId="urn:microsoft.com/office/officeart/2005/8/layout/orgChart1"/>
    <dgm:cxn modelId="{CE5C081E-91B7-476D-96A2-91AC90361B95}" type="presParOf" srcId="{EA530A10-870F-44DA-A0ED-741A1943B014}" destId="{1CB7DD45-2ED6-4C02-9AFB-AB1C76A52B7E}" srcOrd="2" destOrd="0" presId="urn:microsoft.com/office/officeart/2005/8/layout/orgChart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37BF15-BBA0-4E40-A14E-878CF30E2BE5}">
      <dsp:nvSpPr>
        <dsp:cNvPr id="0" name=""/>
        <dsp:cNvSpPr/>
      </dsp:nvSpPr>
      <dsp:spPr>
        <a:xfrm>
          <a:off x="2057400" y="718539"/>
          <a:ext cx="1455625" cy="252629"/>
        </a:xfrm>
        <a:custGeom>
          <a:avLst/>
          <a:gdLst/>
          <a:ahLst/>
          <a:cxnLst/>
          <a:rect l="0" t="0" r="0" b="0"/>
          <a:pathLst>
            <a:path>
              <a:moveTo>
                <a:pt x="0" y="0"/>
              </a:moveTo>
              <a:lnTo>
                <a:pt x="0" y="126314"/>
              </a:lnTo>
              <a:lnTo>
                <a:pt x="1455625" y="126314"/>
              </a:lnTo>
              <a:lnTo>
                <a:pt x="1455625" y="252629"/>
              </a:lnTo>
            </a:path>
          </a:pathLst>
        </a:custGeom>
        <a:noFill/>
        <a:ln w="25400" cap="flat" cmpd="sng" algn="ctr">
          <a:solidFill>
            <a:schemeClr val="bg2">
              <a:lumMod val="25000"/>
            </a:schemeClr>
          </a:solidFill>
          <a:prstDash val="solid"/>
        </a:ln>
        <a:effectLst/>
      </dsp:spPr>
      <dsp:style>
        <a:lnRef idx="2">
          <a:scrgbClr r="0" g="0" b="0"/>
        </a:lnRef>
        <a:fillRef idx="0">
          <a:scrgbClr r="0" g="0" b="0"/>
        </a:fillRef>
        <a:effectRef idx="0">
          <a:scrgbClr r="0" g="0" b="0"/>
        </a:effectRef>
        <a:fontRef idx="minor"/>
      </dsp:style>
    </dsp:sp>
    <dsp:sp modelId="{5ABFF283-F2EC-46C7-8A21-3B0602944AF2}">
      <dsp:nvSpPr>
        <dsp:cNvPr id="0" name=""/>
        <dsp:cNvSpPr/>
      </dsp:nvSpPr>
      <dsp:spPr>
        <a:xfrm>
          <a:off x="2011680" y="718539"/>
          <a:ext cx="91440" cy="252629"/>
        </a:xfrm>
        <a:custGeom>
          <a:avLst/>
          <a:gdLst/>
          <a:ahLst/>
          <a:cxnLst/>
          <a:rect l="0" t="0" r="0" b="0"/>
          <a:pathLst>
            <a:path>
              <a:moveTo>
                <a:pt x="45720" y="0"/>
              </a:moveTo>
              <a:lnTo>
                <a:pt x="45720" y="252629"/>
              </a:lnTo>
            </a:path>
          </a:pathLst>
        </a:custGeom>
        <a:noFill/>
        <a:ln w="25400" cap="flat" cmpd="sng" algn="ctr">
          <a:solidFill>
            <a:schemeClr val="bg2">
              <a:lumMod val="25000"/>
            </a:schemeClr>
          </a:solidFill>
          <a:prstDash val="solid"/>
        </a:ln>
        <a:effectLst/>
      </dsp:spPr>
      <dsp:style>
        <a:lnRef idx="2">
          <a:scrgbClr r="0" g="0" b="0"/>
        </a:lnRef>
        <a:fillRef idx="0">
          <a:scrgbClr r="0" g="0" b="0"/>
        </a:fillRef>
        <a:effectRef idx="0">
          <a:scrgbClr r="0" g="0" b="0"/>
        </a:effectRef>
        <a:fontRef idx="minor"/>
      </dsp:style>
    </dsp:sp>
    <dsp:sp modelId="{3B746246-36FC-4254-BFD7-FEAE4B9B41FE}">
      <dsp:nvSpPr>
        <dsp:cNvPr id="0" name=""/>
        <dsp:cNvSpPr/>
      </dsp:nvSpPr>
      <dsp:spPr>
        <a:xfrm>
          <a:off x="601774" y="718539"/>
          <a:ext cx="1455625" cy="252629"/>
        </a:xfrm>
        <a:custGeom>
          <a:avLst/>
          <a:gdLst/>
          <a:ahLst/>
          <a:cxnLst/>
          <a:rect l="0" t="0" r="0" b="0"/>
          <a:pathLst>
            <a:path>
              <a:moveTo>
                <a:pt x="1455625" y="0"/>
              </a:moveTo>
              <a:lnTo>
                <a:pt x="1455625" y="126314"/>
              </a:lnTo>
              <a:lnTo>
                <a:pt x="0" y="126314"/>
              </a:lnTo>
              <a:lnTo>
                <a:pt x="0" y="252629"/>
              </a:lnTo>
            </a:path>
          </a:pathLst>
        </a:custGeom>
        <a:noFill/>
        <a:ln w="25400" cap="flat" cmpd="sng" algn="ctr">
          <a:solidFill>
            <a:schemeClr val="bg2">
              <a:lumMod val="25000"/>
            </a:schemeClr>
          </a:solidFill>
          <a:prstDash val="solid"/>
        </a:ln>
        <a:effectLst/>
      </dsp:spPr>
      <dsp:style>
        <a:lnRef idx="2">
          <a:scrgbClr r="0" g="0" b="0"/>
        </a:lnRef>
        <a:fillRef idx="0">
          <a:scrgbClr r="0" g="0" b="0"/>
        </a:fillRef>
        <a:effectRef idx="0">
          <a:scrgbClr r="0" g="0" b="0"/>
        </a:effectRef>
        <a:fontRef idx="minor"/>
      </dsp:style>
    </dsp:sp>
    <dsp:sp modelId="{77C04099-1691-40C5-B8E0-DCF7E2090118}">
      <dsp:nvSpPr>
        <dsp:cNvPr id="0" name=""/>
        <dsp:cNvSpPr/>
      </dsp:nvSpPr>
      <dsp:spPr>
        <a:xfrm>
          <a:off x="772828" y="227687"/>
          <a:ext cx="2569143" cy="490852"/>
        </a:xfrm>
        <a:prstGeom prst="rect">
          <a:avLst/>
        </a:prstGeom>
        <a:solidFill>
          <a:srgbClr val="5D5635"/>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rtl="1">
            <a:lnSpc>
              <a:spcPct val="90000"/>
            </a:lnSpc>
            <a:spcBef>
              <a:spcPct val="0"/>
            </a:spcBef>
            <a:spcAft>
              <a:spcPct val="35000"/>
            </a:spcAft>
            <a:buNone/>
          </a:pPr>
          <a:r>
            <a:rPr lang="fa-IR" sz="1400" b="0" kern="1200" dirty="0">
              <a:effectLst/>
              <a:cs typeface="B Nazanin" pitchFamily="2" charset="-78"/>
            </a:rPr>
            <a:t>تامین مالی طرح ها در ایران</a:t>
          </a:r>
        </a:p>
      </dsp:txBody>
      <dsp:txXfrm>
        <a:off x="772828" y="227687"/>
        <a:ext cx="2569143" cy="490852"/>
      </dsp:txXfrm>
    </dsp:sp>
    <dsp:sp modelId="{7B74F89F-FF2C-43DA-87F4-D12127B5467F}">
      <dsp:nvSpPr>
        <dsp:cNvPr id="0" name=""/>
        <dsp:cNvSpPr/>
      </dsp:nvSpPr>
      <dsp:spPr>
        <a:xfrm>
          <a:off x="276" y="971168"/>
          <a:ext cx="1202996" cy="601498"/>
        </a:xfrm>
        <a:prstGeom prst="rect">
          <a:avLst/>
        </a:prstGeom>
        <a:solidFill>
          <a:schemeClr val="bg2">
            <a:lumMod val="5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rtl="1">
            <a:lnSpc>
              <a:spcPct val="90000"/>
            </a:lnSpc>
            <a:spcBef>
              <a:spcPct val="0"/>
            </a:spcBef>
            <a:spcAft>
              <a:spcPct val="35000"/>
            </a:spcAft>
            <a:buNone/>
          </a:pPr>
          <a:r>
            <a:rPr lang="fa-IR" sz="1100" b="1" kern="1200" dirty="0">
              <a:effectLst/>
              <a:cs typeface="B Nazanin" pitchFamily="2" charset="-78"/>
            </a:rPr>
            <a:t>انتشار</a:t>
          </a:r>
          <a:r>
            <a:rPr lang="fa-IR" sz="1100" b="1" kern="1200" dirty="0">
              <a:effectLst>
                <a:outerShdw blurRad="38100" dist="38100" dir="2700000" algn="tl">
                  <a:srgbClr val="000000">
                    <a:alpha val="43137"/>
                  </a:srgbClr>
                </a:outerShdw>
              </a:effectLst>
              <a:cs typeface="B Nazanin" pitchFamily="2" charset="-78"/>
            </a:rPr>
            <a:t> </a:t>
          </a:r>
          <a:r>
            <a:rPr lang="fa-IR" sz="1100" b="1" kern="1200" dirty="0">
              <a:effectLst/>
              <a:cs typeface="B Nazanin" pitchFamily="2" charset="-78"/>
            </a:rPr>
            <a:t>اوراق</a:t>
          </a:r>
          <a:r>
            <a:rPr lang="fa-IR" sz="1100" b="1" kern="1200" dirty="0">
              <a:effectLst>
                <a:outerShdw blurRad="38100" dist="38100" dir="2700000" algn="tl">
                  <a:srgbClr val="000000">
                    <a:alpha val="43137"/>
                  </a:srgbClr>
                </a:outerShdw>
              </a:effectLst>
              <a:cs typeface="B Nazanin" pitchFamily="2" charset="-78"/>
            </a:rPr>
            <a:t> </a:t>
          </a:r>
          <a:r>
            <a:rPr lang="fa-IR" sz="1100" b="1" kern="1200" dirty="0">
              <a:effectLst/>
              <a:cs typeface="B Nazanin" pitchFamily="2" charset="-78"/>
            </a:rPr>
            <a:t>مشارکت</a:t>
          </a:r>
        </a:p>
      </dsp:txBody>
      <dsp:txXfrm>
        <a:off x="276" y="971168"/>
        <a:ext cx="1202996" cy="601498"/>
      </dsp:txXfrm>
    </dsp:sp>
    <dsp:sp modelId="{1A06D867-EC73-4881-B7F7-783355E87EAF}">
      <dsp:nvSpPr>
        <dsp:cNvPr id="0" name=""/>
        <dsp:cNvSpPr/>
      </dsp:nvSpPr>
      <dsp:spPr>
        <a:xfrm>
          <a:off x="1455901" y="971168"/>
          <a:ext cx="1202996" cy="601498"/>
        </a:xfrm>
        <a:prstGeom prst="rect">
          <a:avLst/>
        </a:prstGeom>
        <a:solidFill>
          <a:schemeClr val="bg2">
            <a:lumMod val="5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rtl="1">
            <a:lnSpc>
              <a:spcPct val="90000"/>
            </a:lnSpc>
            <a:spcBef>
              <a:spcPct val="0"/>
            </a:spcBef>
            <a:spcAft>
              <a:spcPct val="35000"/>
            </a:spcAft>
            <a:buNone/>
          </a:pPr>
          <a:r>
            <a:rPr lang="fa-IR" sz="1100" b="1" kern="1200" dirty="0">
              <a:effectLst/>
              <a:cs typeface="B Nazanin" pitchFamily="2" charset="-78"/>
            </a:rPr>
            <a:t>مشارکت با بانک ها</a:t>
          </a:r>
        </a:p>
      </dsp:txBody>
      <dsp:txXfrm>
        <a:off x="1455901" y="971168"/>
        <a:ext cx="1202996" cy="601498"/>
      </dsp:txXfrm>
    </dsp:sp>
    <dsp:sp modelId="{8BC9FFB3-8F7D-46AB-994A-BA43725F474D}">
      <dsp:nvSpPr>
        <dsp:cNvPr id="0" name=""/>
        <dsp:cNvSpPr/>
      </dsp:nvSpPr>
      <dsp:spPr>
        <a:xfrm>
          <a:off x="2911527" y="971168"/>
          <a:ext cx="1202996" cy="601498"/>
        </a:xfrm>
        <a:prstGeom prst="rect">
          <a:avLst/>
        </a:prstGeom>
        <a:solidFill>
          <a:schemeClr val="bg2">
            <a:lumMod val="5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rtl="1">
            <a:lnSpc>
              <a:spcPct val="90000"/>
            </a:lnSpc>
            <a:spcBef>
              <a:spcPct val="0"/>
            </a:spcBef>
            <a:spcAft>
              <a:spcPct val="35000"/>
            </a:spcAft>
            <a:buNone/>
          </a:pPr>
          <a:r>
            <a:rPr lang="fa-IR" sz="1100" b="1" kern="1200" dirty="0">
              <a:effectLst/>
              <a:cs typeface="B Nazanin" pitchFamily="2" charset="-78"/>
            </a:rPr>
            <a:t>بودجه</a:t>
          </a:r>
          <a:r>
            <a:rPr lang="fa-IR" sz="1100" b="1" kern="1200" dirty="0">
              <a:effectLst>
                <a:outerShdw blurRad="38100" dist="38100" dir="2700000" algn="tl">
                  <a:srgbClr val="000000">
                    <a:alpha val="43137"/>
                  </a:srgbClr>
                </a:outerShdw>
              </a:effectLst>
              <a:cs typeface="B Nazanin" pitchFamily="2" charset="-78"/>
            </a:rPr>
            <a:t> </a:t>
          </a:r>
          <a:r>
            <a:rPr lang="fa-IR" sz="1100" b="1" kern="1200" dirty="0">
              <a:effectLst/>
              <a:cs typeface="B Nazanin" pitchFamily="2" charset="-78"/>
            </a:rPr>
            <a:t>عمومی</a:t>
          </a:r>
        </a:p>
      </dsp:txBody>
      <dsp:txXfrm>
        <a:off x="2911527" y="971168"/>
        <a:ext cx="1202996" cy="6014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746246-36FC-4254-BFD7-FEAE4B9B41FE}">
      <dsp:nvSpPr>
        <dsp:cNvPr id="0" name=""/>
        <dsp:cNvSpPr/>
      </dsp:nvSpPr>
      <dsp:spPr>
        <a:xfrm>
          <a:off x="2926080" y="441030"/>
          <a:ext cx="91440" cy="146268"/>
        </a:xfrm>
        <a:custGeom>
          <a:avLst/>
          <a:gdLst/>
          <a:ahLst/>
          <a:cxnLst/>
          <a:rect l="0" t="0" r="0" b="0"/>
          <a:pathLst>
            <a:path>
              <a:moveTo>
                <a:pt x="45720" y="0"/>
              </a:moveTo>
              <a:lnTo>
                <a:pt x="45720" y="146268"/>
              </a:lnTo>
            </a:path>
          </a:pathLst>
        </a:custGeom>
        <a:noFill/>
        <a:ln w="25400" cap="flat" cmpd="sng" algn="ctr">
          <a:solidFill>
            <a:schemeClr val="bg2">
              <a:lumMod val="25000"/>
            </a:schemeClr>
          </a:solidFill>
          <a:prstDash val="solid"/>
        </a:ln>
        <a:effectLst/>
      </dsp:spPr>
      <dsp:style>
        <a:lnRef idx="2">
          <a:scrgbClr r="0" g="0" b="0"/>
        </a:lnRef>
        <a:fillRef idx="0">
          <a:scrgbClr r="0" g="0" b="0"/>
        </a:fillRef>
        <a:effectRef idx="0">
          <a:scrgbClr r="0" g="0" b="0"/>
        </a:effectRef>
        <a:fontRef idx="minor"/>
      </dsp:style>
    </dsp:sp>
    <dsp:sp modelId="{77C04099-1691-40C5-B8E0-DCF7E2090118}">
      <dsp:nvSpPr>
        <dsp:cNvPr id="0" name=""/>
        <dsp:cNvSpPr/>
      </dsp:nvSpPr>
      <dsp:spPr>
        <a:xfrm>
          <a:off x="1904101" y="208"/>
          <a:ext cx="2135396" cy="440822"/>
        </a:xfrm>
        <a:prstGeom prst="rect">
          <a:avLst/>
        </a:prstGeom>
        <a:solidFill>
          <a:srgbClr val="605936"/>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rtl="1">
            <a:lnSpc>
              <a:spcPct val="90000"/>
            </a:lnSpc>
            <a:spcBef>
              <a:spcPct val="0"/>
            </a:spcBef>
            <a:spcAft>
              <a:spcPct val="35000"/>
            </a:spcAft>
            <a:buNone/>
          </a:pPr>
          <a:r>
            <a:rPr lang="fa-IR" sz="1100" b="1" kern="1200" dirty="0">
              <a:effectLst/>
              <a:cs typeface="B Nazanin" pitchFamily="2" charset="-78"/>
            </a:rPr>
            <a:t>تامین مالی طرح ها در سایر کشور ها</a:t>
          </a:r>
        </a:p>
      </dsp:txBody>
      <dsp:txXfrm>
        <a:off x="1904101" y="208"/>
        <a:ext cx="2135396" cy="440822"/>
      </dsp:txXfrm>
    </dsp:sp>
    <dsp:sp modelId="{7B74F89F-FF2C-43DA-87F4-D12127B5467F}">
      <dsp:nvSpPr>
        <dsp:cNvPr id="0" name=""/>
        <dsp:cNvSpPr/>
      </dsp:nvSpPr>
      <dsp:spPr>
        <a:xfrm>
          <a:off x="1293987" y="587299"/>
          <a:ext cx="3355624" cy="537929"/>
        </a:xfrm>
        <a:prstGeom prst="rect">
          <a:avLst/>
        </a:prstGeom>
        <a:solidFill>
          <a:schemeClr val="bg2">
            <a:lumMod val="5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rtl="1">
            <a:lnSpc>
              <a:spcPct val="90000"/>
            </a:lnSpc>
            <a:spcBef>
              <a:spcPct val="0"/>
            </a:spcBef>
            <a:spcAft>
              <a:spcPct val="35000"/>
            </a:spcAft>
            <a:buNone/>
          </a:pPr>
          <a:r>
            <a:rPr lang="fa-IR" sz="1100" b="1" kern="1200" dirty="0">
              <a:effectLst/>
              <a:cs typeface="B Nazanin" pitchFamily="2" charset="-78"/>
            </a:rPr>
            <a:t>تعاوني مشترک ساکنان، تأمين مالي کنندگان و مقامات محلي</a:t>
          </a:r>
        </a:p>
      </dsp:txBody>
      <dsp:txXfrm>
        <a:off x="1293987" y="587299"/>
        <a:ext cx="3355624" cy="537929"/>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62275" cy="4984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71913" y="0"/>
            <a:ext cx="2960687" cy="498475"/>
          </a:xfrm>
          <a:prstGeom prst="rect">
            <a:avLst/>
          </a:prstGeom>
        </p:spPr>
        <p:txBody>
          <a:bodyPr vert="horz" lIns="91440" tIns="45720" rIns="91440" bIns="45720" rtlCol="0"/>
          <a:lstStyle>
            <a:lvl1pPr algn="r">
              <a:defRPr sz="1200"/>
            </a:lvl1pPr>
          </a:lstStyle>
          <a:p>
            <a:fld id="{2F010883-7E40-4246-BA2F-AC5A35F68DE1}" type="datetimeFigureOut">
              <a:rPr lang="en-US" smtClean="0"/>
              <a:pPr/>
              <a:t>12/3/2020</a:t>
            </a:fld>
            <a:endParaRPr lang="en-US"/>
          </a:p>
        </p:txBody>
      </p:sp>
      <p:sp>
        <p:nvSpPr>
          <p:cNvPr id="4" name="Footer Placeholder 3"/>
          <p:cNvSpPr>
            <a:spLocks noGrp="1"/>
          </p:cNvSpPr>
          <p:nvPr>
            <p:ph type="ftr" sz="quarter" idx="2"/>
          </p:nvPr>
        </p:nvSpPr>
        <p:spPr>
          <a:xfrm>
            <a:off x="0" y="9478963"/>
            <a:ext cx="2962275" cy="49847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71913" y="9478963"/>
            <a:ext cx="2960687" cy="498475"/>
          </a:xfrm>
          <a:prstGeom prst="rect">
            <a:avLst/>
          </a:prstGeom>
        </p:spPr>
        <p:txBody>
          <a:bodyPr vert="horz" lIns="91440" tIns="45720" rIns="91440" bIns="45720" rtlCol="0" anchor="b"/>
          <a:lstStyle>
            <a:lvl1pPr algn="r">
              <a:defRPr sz="1200"/>
            </a:lvl1pPr>
          </a:lstStyle>
          <a:p>
            <a:fld id="{5D5D1B60-D010-4931-B1E3-0068757130D7}" type="slidenum">
              <a:rPr lang="en-US" smtClean="0"/>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61481" cy="49895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71125" y="0"/>
            <a:ext cx="2961481" cy="498951"/>
          </a:xfrm>
          <a:prstGeom prst="rect">
            <a:avLst/>
          </a:prstGeom>
        </p:spPr>
        <p:txBody>
          <a:bodyPr vert="horz" lIns="91440" tIns="45720" rIns="91440" bIns="45720" rtlCol="0"/>
          <a:lstStyle>
            <a:lvl1pPr algn="r">
              <a:defRPr sz="1200"/>
            </a:lvl1pPr>
          </a:lstStyle>
          <a:p>
            <a:fld id="{3628E097-2DB8-414C-A323-E6A019995F0C}" type="datetimeFigureOut">
              <a:rPr lang="en-US" smtClean="0"/>
              <a:pPr/>
              <a:t>12/3/2020</a:t>
            </a:fld>
            <a:endParaRPr lang="en-US"/>
          </a:p>
        </p:txBody>
      </p:sp>
      <p:sp>
        <p:nvSpPr>
          <p:cNvPr id="4" name="Slide Image Placeholder 3"/>
          <p:cNvSpPr>
            <a:spLocks noGrp="1" noRot="1" noChangeAspect="1"/>
          </p:cNvSpPr>
          <p:nvPr>
            <p:ph type="sldImg" idx="2"/>
          </p:nvPr>
        </p:nvSpPr>
        <p:spPr>
          <a:xfrm>
            <a:off x="2120900" y="747713"/>
            <a:ext cx="2592388" cy="37433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3419" y="4740037"/>
            <a:ext cx="5467350" cy="449056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78342"/>
            <a:ext cx="2961481" cy="49895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71125" y="9478342"/>
            <a:ext cx="2961481" cy="498951"/>
          </a:xfrm>
          <a:prstGeom prst="rect">
            <a:avLst/>
          </a:prstGeom>
        </p:spPr>
        <p:txBody>
          <a:bodyPr vert="horz" lIns="91440" tIns="45720" rIns="91440" bIns="45720" rtlCol="0" anchor="b"/>
          <a:lstStyle>
            <a:lvl1pPr algn="r">
              <a:defRPr sz="1200"/>
            </a:lvl1pPr>
          </a:lstStyle>
          <a:p>
            <a:fld id="{4A7B7964-2A96-48CF-9D6E-47B7BB1A9A94}" type="slidenum">
              <a:rPr lang="en-US" smtClean="0"/>
              <a:pPr/>
              <a:t>‹#›</a:t>
            </a:fld>
            <a:endParaRPr 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20900" y="747713"/>
            <a:ext cx="2592388" cy="3743325"/>
          </a:xfrm>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20900" y="747713"/>
            <a:ext cx="2592388" cy="3743325"/>
          </a:xfrm>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20900" y="747713"/>
            <a:ext cx="2592388" cy="3743325"/>
          </a:xfrm>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3077289"/>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CEF9C06-A49B-481C-A070-DA54D0569B22}" type="datetime1">
              <a:rPr lang="en-US" smtClean="0"/>
              <a:t>12/3/2020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A1B10AB-BE30-4AD3-995D-40B393E0B163}" type="datetime1">
              <a:rPr lang="en-US" smtClean="0"/>
              <a:t>12/3/2020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96707"/>
            <a:ext cx="1543050" cy="845220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42900" y="396707"/>
            <a:ext cx="4514850" cy="845220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390B686-0760-4AFB-84A0-96CB5370F0BA}" type="datetime1">
              <a:rPr lang="en-US" smtClean="0"/>
              <a:t>12/3/2020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B1651C2-7ECE-4909-9FE2-CFA4EB307CC6}" type="datetime1">
              <a:rPr lang="en-US" smtClean="0"/>
              <a:t>12/3/2020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4"/>
            <a:ext cx="5829300" cy="196744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4198593"/>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AA52059-80A7-4CB2-98F3-36570994F5AA}" type="datetime1">
              <a:rPr lang="en-US" smtClean="0"/>
              <a:t>12/3/2020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0" y="2311402"/>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486150" y="2311402"/>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8E3BE44-E76C-43FE-B394-E1FB64F41C3C}" type="datetime1">
              <a:rPr lang="en-US" smtClean="0"/>
              <a:t>12/3/2020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1"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1"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74"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74"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8985150-8DFB-4719-B8D3-15FAA26EA4CA}" type="datetime1">
              <a:rPr lang="en-US" smtClean="0"/>
              <a:t>12/3/2020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F0BA7AF-24AC-4112-ABF2-8680C19F21D8}" type="datetime1">
              <a:rPr lang="en-US" smtClean="0"/>
              <a:t>12/3/2020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F61F26-E359-40D9-BAD0-86633857ED36}" type="datetime1">
              <a:rPr lang="en-US" smtClean="0"/>
              <a:t>12/3/2020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8" y="394413"/>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2072924"/>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96DEAC8-B40A-46C3-807C-2B62BB2E873A}" type="datetime1">
              <a:rPr lang="en-US" smtClean="0"/>
              <a:t>12/3/2020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0"/>
            <a:ext cx="4114800" cy="818622"/>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87C8AE-3898-4A0C-9A7D-30F93DE8764A}" type="datetime1">
              <a:rPr lang="en-US" smtClean="0"/>
              <a:t>12/3/2020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2900" y="2311402"/>
            <a:ext cx="6172200" cy="653750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9181402"/>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EA05C32D-C10A-41DB-8298-9229E3240CA4}" type="datetime1">
              <a:rPr lang="en-US" smtClean="0"/>
              <a:t>12/3/2020</a:t>
            </a:fld>
            <a:endParaRPr lang="en-US"/>
          </a:p>
        </p:txBody>
      </p:sp>
      <p:sp>
        <p:nvSpPr>
          <p:cNvPr id="5" name="Footer Placeholder 4"/>
          <p:cNvSpPr>
            <a:spLocks noGrp="1"/>
          </p:cNvSpPr>
          <p:nvPr>
            <p:ph type="ftr" sz="quarter" idx="3"/>
          </p:nvPr>
        </p:nvSpPr>
        <p:spPr>
          <a:xfrm>
            <a:off x="2343150" y="9181402"/>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9181402"/>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6.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3" Type="http://schemas.openxmlformats.org/officeDocument/2006/relationships/image" Target="../media/image2.jpeg"/><Relationship Id="rId7" Type="http://schemas.openxmlformats.org/officeDocument/2006/relationships/diagramColors" Target="../diagrams/colors1.xml"/><Relationship Id="rId12" Type="http://schemas.openxmlformats.org/officeDocument/2006/relationships/diagramColors" Target="../diagrams/colors2.xm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0" Type="http://schemas.openxmlformats.org/officeDocument/2006/relationships/diagramLayout" Target="../diagrams/layout2.xml"/><Relationship Id="rId4" Type="http://schemas.openxmlformats.org/officeDocument/2006/relationships/diagramData" Target="../diagrams/data1.xml"/><Relationship Id="rId9" Type="http://schemas.openxmlformats.org/officeDocument/2006/relationships/diagramData" Target="../diagrams/data2.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4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3">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rtl="1">
              <a:lnSpc>
                <a:spcPct val="150000"/>
              </a:lnSpc>
            </a:pPr>
            <a:endParaRPr lang="fa-IR" sz="1600" b="1" dirty="0">
              <a:solidFill>
                <a:schemeClr val="tx1"/>
              </a:solidFill>
              <a:cs typeface="B Nazanin" pitchFamily="2" charset="-78"/>
            </a:endParaRPr>
          </a:p>
          <a:p>
            <a:pPr algn="just" rtl="1">
              <a:lnSpc>
                <a:spcPct val="150000"/>
              </a:lnSpc>
            </a:pPr>
            <a:r>
              <a:rPr lang="fa-IR" sz="1600" b="1" dirty="0">
                <a:solidFill>
                  <a:schemeClr val="tx1"/>
                </a:solidFill>
                <a:cs typeface="B Nazanin" pitchFamily="2" charset="-78"/>
              </a:rPr>
              <a:t>فهرست مطالب:</a:t>
            </a:r>
          </a:p>
          <a:p>
            <a:pPr algn="just" rtl="1">
              <a:lnSpc>
                <a:spcPct val="150000"/>
              </a:lnSpc>
            </a:pPr>
            <a:endParaRPr lang="fa-IR" sz="1400" b="1" dirty="0">
              <a:solidFill>
                <a:schemeClr val="tx1"/>
              </a:solidFill>
              <a:cs typeface="B Nazanin" pitchFamily="2" charset="-78"/>
            </a:endParaRPr>
          </a:p>
          <a:p>
            <a:pPr algn="just" rtl="1">
              <a:lnSpc>
                <a:spcPct val="150000"/>
              </a:lnSpc>
            </a:pPr>
            <a:r>
              <a:rPr lang="fa-IR" sz="1400" b="1" dirty="0">
                <a:solidFill>
                  <a:schemeClr val="tx1"/>
                </a:solidFill>
                <a:cs typeface="B Nazanin" pitchFamily="2" charset="-78"/>
              </a:rPr>
              <a:t>مقدمه.....................................................................................................................................................4</a:t>
            </a:r>
          </a:p>
          <a:p>
            <a:pPr algn="just" rtl="1">
              <a:lnSpc>
                <a:spcPct val="150000"/>
              </a:lnSpc>
            </a:pPr>
            <a:r>
              <a:rPr lang="fa-IR" sz="1400" b="1" dirty="0">
                <a:solidFill>
                  <a:schemeClr val="tx1"/>
                </a:solidFill>
                <a:cs typeface="B Nazanin" pitchFamily="2" charset="-78"/>
              </a:rPr>
              <a:t>مبانی نظری............................................................................................................................................5</a:t>
            </a:r>
          </a:p>
          <a:p>
            <a:pPr algn="just" rtl="1">
              <a:lnSpc>
                <a:spcPct val="150000"/>
              </a:lnSpc>
            </a:pPr>
            <a:r>
              <a:rPr lang="fa-IR" sz="1400" b="1" dirty="0">
                <a:solidFill>
                  <a:schemeClr val="tx1"/>
                </a:solidFill>
                <a:cs typeface="B Nazanin" pitchFamily="2" charset="-78"/>
              </a:rPr>
              <a:t>     </a:t>
            </a:r>
            <a:r>
              <a:rPr lang="fa-IR" sz="1400" dirty="0">
                <a:solidFill>
                  <a:schemeClr val="tx1"/>
                </a:solidFill>
                <a:cs typeface="B Nazanin" pitchFamily="2" charset="-78"/>
              </a:rPr>
              <a:t>انواع بافت ها......................................................................................................................................................................6</a:t>
            </a:r>
          </a:p>
          <a:p>
            <a:pPr algn="just" rtl="1">
              <a:lnSpc>
                <a:spcPct val="150000"/>
              </a:lnSpc>
            </a:pPr>
            <a:r>
              <a:rPr lang="fa-IR" sz="1400" dirty="0">
                <a:solidFill>
                  <a:schemeClr val="tx1"/>
                </a:solidFill>
                <a:cs typeface="B Nazanin" pitchFamily="2" charset="-78"/>
              </a:rPr>
              <a:t>    انواع مداخله........................................................................................................................................................................7</a:t>
            </a:r>
          </a:p>
          <a:p>
            <a:pPr algn="just" rtl="1">
              <a:lnSpc>
                <a:spcPct val="150000"/>
              </a:lnSpc>
            </a:pPr>
            <a:r>
              <a:rPr lang="fa-IR" sz="1400" dirty="0">
                <a:solidFill>
                  <a:schemeClr val="tx1"/>
                </a:solidFill>
                <a:cs typeface="B Nazanin" pitchFamily="2" charset="-78"/>
              </a:rPr>
              <a:t>    مراجع قانونی مداخله.......................................................................................................................................................8</a:t>
            </a:r>
          </a:p>
          <a:p>
            <a:pPr algn="just" rtl="1">
              <a:lnSpc>
                <a:spcPct val="150000"/>
              </a:lnSpc>
            </a:pPr>
            <a:r>
              <a:rPr lang="fa-IR" sz="1400" dirty="0">
                <a:solidFill>
                  <a:schemeClr val="tx1"/>
                </a:solidFill>
                <a:cs typeface="B Nazanin" pitchFamily="2" charset="-78"/>
              </a:rPr>
              <a:t>    شناسه های شناخت گونه های مداخله در بافت فرسوده........................................................................................8</a:t>
            </a:r>
          </a:p>
          <a:p>
            <a:pPr algn="just" rtl="1">
              <a:lnSpc>
                <a:spcPct val="150000"/>
              </a:lnSpc>
            </a:pPr>
            <a:r>
              <a:rPr lang="fa-IR" sz="1400" b="1" dirty="0">
                <a:solidFill>
                  <a:schemeClr val="tx1"/>
                </a:solidFill>
                <a:cs typeface="B Nazanin" pitchFamily="2" charset="-78"/>
              </a:rPr>
              <a:t>تجزیه و تحلیل تجارب مرمت شهری معاصر ایران............................................................................10</a:t>
            </a:r>
          </a:p>
          <a:p>
            <a:pPr algn="just" rtl="1">
              <a:lnSpc>
                <a:spcPct val="150000"/>
              </a:lnSpc>
            </a:pPr>
            <a:r>
              <a:rPr lang="fa-IR" sz="1400" b="1" dirty="0">
                <a:solidFill>
                  <a:schemeClr val="tx1"/>
                </a:solidFill>
                <a:cs typeface="B Nazanin" pitchFamily="2" charset="-78"/>
              </a:rPr>
              <a:t>     </a:t>
            </a:r>
            <a:r>
              <a:rPr lang="fa-IR" sz="1400" dirty="0">
                <a:solidFill>
                  <a:schemeClr val="tx1"/>
                </a:solidFill>
                <a:cs typeface="B Nazanin" pitchFamily="2" charset="-78"/>
              </a:rPr>
              <a:t>حکومت قاجار تا پایان دوره پهلوی اول....................................................................................................................11</a:t>
            </a:r>
          </a:p>
          <a:p>
            <a:pPr algn="just" rtl="1">
              <a:lnSpc>
                <a:spcPct val="150000"/>
              </a:lnSpc>
            </a:pPr>
            <a:r>
              <a:rPr lang="fa-IR" sz="1400" b="1" dirty="0">
                <a:solidFill>
                  <a:schemeClr val="tx1"/>
                </a:solidFill>
                <a:cs typeface="B Nazanin" pitchFamily="2" charset="-78"/>
              </a:rPr>
              <a:t>     </a:t>
            </a:r>
            <a:r>
              <a:rPr lang="fa-IR" sz="1400" dirty="0">
                <a:solidFill>
                  <a:schemeClr val="tx1"/>
                </a:solidFill>
                <a:cs typeface="B Nazanin" pitchFamily="2" charset="-78"/>
              </a:rPr>
              <a:t>دوره پهلوی دوم تا پیروزی انقلاب اسلامی..............................................................................................................17</a:t>
            </a:r>
          </a:p>
          <a:p>
            <a:pPr algn="just" rtl="1">
              <a:lnSpc>
                <a:spcPct val="150000"/>
              </a:lnSpc>
            </a:pPr>
            <a:r>
              <a:rPr lang="fa-IR" sz="1400" dirty="0">
                <a:solidFill>
                  <a:schemeClr val="tx1"/>
                </a:solidFill>
                <a:cs typeface="B Nazanin" pitchFamily="2" charset="-78"/>
              </a:rPr>
              <a:t>     دوران پس از پیروزی انقلاب اسلامی.......................................................................................................................21</a:t>
            </a:r>
          </a:p>
          <a:p>
            <a:pPr algn="just" rtl="1">
              <a:lnSpc>
                <a:spcPct val="150000"/>
              </a:lnSpc>
            </a:pPr>
            <a:r>
              <a:rPr lang="fa-IR" sz="1400" b="1" dirty="0">
                <a:solidFill>
                  <a:schemeClr val="tx1"/>
                </a:solidFill>
                <a:cs typeface="B Nazanin" pitchFamily="2" charset="-78"/>
              </a:rPr>
              <a:t>شیوه های مناسب تامین مالی............................................................................................................30</a:t>
            </a:r>
          </a:p>
          <a:p>
            <a:pPr algn="just" rtl="1">
              <a:lnSpc>
                <a:spcPct val="150000"/>
              </a:lnSpc>
            </a:pPr>
            <a:r>
              <a:rPr lang="fa-IR" sz="1400" b="1" dirty="0">
                <a:solidFill>
                  <a:schemeClr val="tx1"/>
                </a:solidFill>
                <a:cs typeface="B Nazanin" pitchFamily="2" charset="-78"/>
              </a:rPr>
              <a:t>بررسی مدیریت در امر بازسازی ، بهسازی و مرمت.........................................................................32</a:t>
            </a:r>
          </a:p>
          <a:p>
            <a:pPr algn="just" rtl="1">
              <a:lnSpc>
                <a:spcPct val="150000"/>
              </a:lnSpc>
            </a:pPr>
            <a:r>
              <a:rPr lang="fa-IR" sz="1400" b="1" dirty="0">
                <a:solidFill>
                  <a:schemeClr val="tx1"/>
                </a:solidFill>
                <a:cs typeface="B Nazanin" pitchFamily="2" charset="-78"/>
              </a:rPr>
              <a:t>جمع بندی...........................................................................................................................................35</a:t>
            </a:r>
          </a:p>
          <a:p>
            <a:pPr algn="just" rtl="1">
              <a:lnSpc>
                <a:spcPct val="150000"/>
              </a:lnSpc>
            </a:pPr>
            <a:r>
              <a:rPr lang="fa-IR" sz="1400" b="1" dirty="0">
                <a:solidFill>
                  <a:schemeClr val="tx1"/>
                </a:solidFill>
                <a:cs typeface="B Nazanin" pitchFamily="2" charset="-78"/>
              </a:rPr>
              <a:t>بررسی تطبیقی دو نمونه موردی........................................................................................................36</a:t>
            </a:r>
          </a:p>
          <a:p>
            <a:pPr algn="just" rtl="1">
              <a:lnSpc>
                <a:spcPct val="150000"/>
              </a:lnSpc>
            </a:pPr>
            <a:r>
              <a:rPr lang="fa-IR" sz="1400" b="1" dirty="0">
                <a:solidFill>
                  <a:schemeClr val="tx1"/>
                </a:solidFill>
                <a:cs typeface="B Nazanin" pitchFamily="2" charset="-78"/>
              </a:rPr>
              <a:t>     </a:t>
            </a:r>
            <a:r>
              <a:rPr lang="fa-IR" sz="1400" dirty="0">
                <a:solidFill>
                  <a:schemeClr val="tx1"/>
                </a:solidFill>
                <a:cs typeface="B Nazanin" pitchFamily="2" charset="-78"/>
              </a:rPr>
              <a:t>مشکلات برنامه ریزی و طراحی در بافت قدیم شیراز...........................................................................................37</a:t>
            </a:r>
          </a:p>
          <a:p>
            <a:pPr algn="just" rtl="1">
              <a:lnSpc>
                <a:spcPct val="150000"/>
              </a:lnSpc>
            </a:pPr>
            <a:r>
              <a:rPr lang="fa-IR" sz="1400" b="1" dirty="0">
                <a:solidFill>
                  <a:schemeClr val="tx1"/>
                </a:solidFill>
                <a:cs typeface="B Nazanin" pitchFamily="2" charset="-78"/>
              </a:rPr>
              <a:t>     </a:t>
            </a:r>
            <a:r>
              <a:rPr lang="fa-IR" sz="1400" dirty="0">
                <a:solidFill>
                  <a:schemeClr val="tx1"/>
                </a:solidFill>
                <a:cs typeface="B Nazanin" pitchFamily="2" charset="-78"/>
              </a:rPr>
              <a:t>مشکلات برنامه ریزی و طراحی در بافت قدیم سمنان.........................................................................................41</a:t>
            </a:r>
          </a:p>
          <a:p>
            <a:pPr algn="just" rtl="1">
              <a:lnSpc>
                <a:spcPct val="150000"/>
              </a:lnSpc>
            </a:pPr>
            <a:r>
              <a:rPr lang="fa-IR" sz="1400" b="1" dirty="0">
                <a:solidFill>
                  <a:schemeClr val="tx1"/>
                </a:solidFill>
                <a:cs typeface="B Nazanin" pitchFamily="2" charset="-78"/>
              </a:rPr>
              <a:t>تحلیل ها و نتایج.................................................................................................................................43</a:t>
            </a:r>
          </a:p>
          <a:p>
            <a:pPr algn="just" rtl="1">
              <a:lnSpc>
                <a:spcPct val="150000"/>
              </a:lnSpc>
            </a:pPr>
            <a:r>
              <a:rPr lang="fa-IR" sz="1400" b="1" dirty="0">
                <a:solidFill>
                  <a:schemeClr val="tx1"/>
                </a:solidFill>
                <a:cs typeface="B Nazanin" pitchFamily="2" charset="-78"/>
              </a:rPr>
              <a:t>پیوست..................................................................................................................................................50</a:t>
            </a:r>
          </a:p>
          <a:p>
            <a:pPr algn="just" rtl="1">
              <a:lnSpc>
                <a:spcPct val="150000"/>
              </a:lnSpc>
            </a:pPr>
            <a:r>
              <a:rPr lang="fa-IR" sz="1400" dirty="0">
                <a:solidFill>
                  <a:schemeClr val="tx1"/>
                </a:solidFill>
                <a:cs typeface="B Nazanin" pitchFamily="2" charset="-78"/>
              </a:rPr>
              <a:t>    اعلام..................................................................................................................................................................................51</a:t>
            </a:r>
          </a:p>
          <a:p>
            <a:pPr algn="just" rtl="1">
              <a:lnSpc>
                <a:spcPct val="150000"/>
              </a:lnSpc>
            </a:pPr>
            <a:r>
              <a:rPr lang="fa-IR" sz="1400" dirty="0">
                <a:solidFill>
                  <a:schemeClr val="tx1"/>
                </a:solidFill>
                <a:cs typeface="B Nazanin" pitchFamily="2" charset="-78"/>
              </a:rPr>
              <a:t>    نقشه ها............................................................................................................................................................................</a:t>
            </a:r>
          </a:p>
          <a:p>
            <a:pPr algn="just" rtl="1">
              <a:lnSpc>
                <a:spcPct val="150000"/>
              </a:lnSpc>
            </a:pPr>
            <a:r>
              <a:rPr lang="fa-IR" sz="1400" b="1" dirty="0">
                <a:solidFill>
                  <a:schemeClr val="tx1"/>
                </a:solidFill>
                <a:cs typeface="B Nazanin" pitchFamily="2" charset="-78"/>
              </a:rPr>
              <a:t>منابع....................................................................................................................................................53</a:t>
            </a:r>
          </a:p>
          <a:p>
            <a:pPr algn="just" rtl="1">
              <a:lnSpc>
                <a:spcPct val="150000"/>
              </a:lnSpc>
            </a:pPr>
            <a:endParaRPr lang="fa-IR" sz="1400" b="1" dirty="0">
              <a:solidFill>
                <a:schemeClr val="tx1"/>
              </a:solidFill>
              <a:cs typeface="B Nazanin" pitchFamily="2" charset="-78"/>
            </a:endParaRPr>
          </a:p>
        </p:txBody>
      </p:sp>
      <p:pic>
        <p:nvPicPr>
          <p:cNvPr id="7" name="Picture 5" descr="C:\Documents and Settings\GIGABYTE\Desktop\baftZir.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lnSpc>
                <a:spcPct val="150000"/>
              </a:lnSpc>
            </a:pPr>
            <a:endParaRPr lang="fa-IR" sz="4800" dirty="0">
              <a:solidFill>
                <a:schemeClr val="tx1"/>
              </a:solidFill>
              <a:cs typeface="B Nazanin" pitchFamily="2" charset="-78"/>
            </a:endParaRPr>
          </a:p>
          <a:p>
            <a:pPr algn="r">
              <a:lnSpc>
                <a:spcPct val="150000"/>
              </a:lnSpc>
            </a:pPr>
            <a:endParaRPr lang="fa-IR" sz="4800" dirty="0">
              <a:solidFill>
                <a:schemeClr val="tx1"/>
              </a:solidFill>
              <a:cs typeface="B Nazanin" pitchFamily="2" charset="-78"/>
            </a:endParaRPr>
          </a:p>
          <a:p>
            <a:pPr algn="r">
              <a:lnSpc>
                <a:spcPct val="150000"/>
              </a:lnSpc>
            </a:pPr>
            <a:endParaRPr lang="fa-IR" sz="4800" dirty="0">
              <a:solidFill>
                <a:schemeClr val="tx1"/>
              </a:solidFill>
              <a:cs typeface="B Nazanin" pitchFamily="2" charset="-78"/>
            </a:endParaRPr>
          </a:p>
          <a:p>
            <a:pPr algn="ctr">
              <a:lnSpc>
                <a:spcPct val="150000"/>
              </a:lnSpc>
            </a:pPr>
            <a:r>
              <a:rPr lang="fa-IR" sz="4800" dirty="0">
                <a:solidFill>
                  <a:schemeClr val="tx1"/>
                </a:solidFill>
                <a:cs typeface="B Nazanin" pitchFamily="2" charset="-78"/>
              </a:rPr>
              <a:t>تجارب مرمت شهری معاصر ایران</a:t>
            </a: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6"/>
            <a:ext cx="749282" cy="1600199"/>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rtl="1">
              <a:lnSpc>
                <a:spcPct val="150000"/>
              </a:lnSpc>
            </a:pPr>
            <a:endParaRPr lang="fa-IR" b="1" dirty="0">
              <a:solidFill>
                <a:schemeClr val="tx1"/>
              </a:solidFill>
              <a:cs typeface="B Nazanin" pitchFamily="2" charset="-78"/>
            </a:endParaRPr>
          </a:p>
          <a:p>
            <a:pPr algn="r" rtl="1">
              <a:lnSpc>
                <a:spcPct val="150000"/>
              </a:lnSpc>
            </a:pPr>
            <a:r>
              <a:rPr lang="fa-IR" b="1" dirty="0">
                <a:solidFill>
                  <a:schemeClr val="tx1"/>
                </a:solidFill>
                <a:cs typeface="B Nazanin" pitchFamily="2" charset="-78"/>
              </a:rPr>
              <a:t>تجزیه و تحلیل تجارب مرمت شهری معاصر ایران:</a:t>
            </a:r>
          </a:p>
          <a:p>
            <a:pPr algn="r" rtl="1">
              <a:lnSpc>
                <a:spcPct val="150000"/>
              </a:lnSpc>
            </a:pPr>
            <a:endParaRPr lang="fa-IR" sz="5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بر اساس چارچوب نظری تدوین شده در قسمت قبل ، در این بخش به تحلیل تجربه های معاصر می پردازیم. برای دستیابی به این روش تحلیلی، مهمترین اتفاقات تاریخی در یک تقسیم بندی تاریخی ارائه شده است. این تقسیم بندی با توجه به نقاط مهم به عنوان شاخص هر دوران انجام گرفته است که به طور کلی شامل سه دوره اصلی می باشد:</a:t>
            </a:r>
          </a:p>
          <a:p>
            <a:pPr algn="just" rtl="1">
              <a:lnSpc>
                <a:spcPct val="150000"/>
              </a:lnSpc>
            </a:pPr>
            <a:r>
              <a:rPr lang="fa-IR" sz="1400" u="sng" dirty="0">
                <a:solidFill>
                  <a:schemeClr val="tx1"/>
                </a:solidFill>
                <a:cs typeface="B Nazanin" pitchFamily="2" charset="-78"/>
              </a:rPr>
              <a:t>حکومت قاجار تا پایان پهلوی اول</a:t>
            </a:r>
            <a:r>
              <a:rPr lang="fa-IR" sz="1400" dirty="0">
                <a:solidFill>
                  <a:schemeClr val="tx1"/>
                </a:solidFill>
                <a:cs typeface="B Nazanin" pitchFamily="2" charset="-78"/>
              </a:rPr>
              <a:t>، </a:t>
            </a:r>
            <a:r>
              <a:rPr lang="fa-IR" sz="1400" u="sng" dirty="0">
                <a:solidFill>
                  <a:schemeClr val="tx1"/>
                </a:solidFill>
                <a:cs typeface="B Nazanin" pitchFamily="2" charset="-78"/>
              </a:rPr>
              <a:t>پهلوی دوم تا پیروزی انقلاب اسلامی</a:t>
            </a:r>
            <a:r>
              <a:rPr lang="fa-IR" sz="1400" dirty="0">
                <a:solidFill>
                  <a:schemeClr val="tx1"/>
                </a:solidFill>
                <a:cs typeface="B Nazanin" pitchFamily="2" charset="-78"/>
              </a:rPr>
              <a:t>، </a:t>
            </a:r>
            <a:r>
              <a:rPr lang="fa-IR" sz="1400" u="sng" dirty="0">
                <a:solidFill>
                  <a:schemeClr val="tx1"/>
                </a:solidFill>
                <a:cs typeface="B Nazanin" pitchFamily="2" charset="-78"/>
              </a:rPr>
              <a:t>دوران پس از پیروزی انقلاب اسلامی</a:t>
            </a:r>
          </a:p>
          <a:p>
            <a:pPr algn="just" rtl="1">
              <a:lnSpc>
                <a:spcPct val="150000"/>
              </a:lnSpc>
            </a:pPr>
            <a:r>
              <a:rPr lang="fa-IR" sz="1400" dirty="0">
                <a:solidFill>
                  <a:schemeClr val="tx1"/>
                </a:solidFill>
                <a:cs typeface="B Nazanin" pitchFamily="2" charset="-78"/>
              </a:rPr>
              <a:t> لازم به ذکر است که برای سهولت درک موضوع هر دوره اصلی به بخش های کوتاهتری به تفکیک مورد بررسی قرار گرفته است.</a:t>
            </a:r>
          </a:p>
          <a:p>
            <a:pPr algn="r" rtl="1">
              <a:lnSpc>
                <a:spcPct val="150000"/>
              </a:lnSpc>
            </a:pPr>
            <a:endParaRPr lang="fa-IR" sz="400" dirty="0">
              <a:solidFill>
                <a:schemeClr val="tx1"/>
              </a:solidFill>
              <a:cs typeface="B Nazanin" pitchFamily="2" charset="-78"/>
            </a:endParaRPr>
          </a:p>
          <a:p>
            <a:pPr algn="r" rtl="1">
              <a:lnSpc>
                <a:spcPct val="150000"/>
              </a:lnSpc>
            </a:pPr>
            <a:r>
              <a:rPr lang="fa-IR" sz="1600" b="1" dirty="0">
                <a:solidFill>
                  <a:schemeClr val="tx1"/>
                </a:solidFill>
                <a:cs typeface="B Nazanin" pitchFamily="2" charset="-78"/>
              </a:rPr>
              <a:t>حکومت قاجار تا پایان دوره پهلوی اول: </a:t>
            </a:r>
          </a:p>
          <a:p>
            <a:pPr algn="r" rtl="1">
              <a:lnSpc>
                <a:spcPct val="150000"/>
              </a:lnSpc>
            </a:pPr>
            <a:r>
              <a:rPr lang="fa-IR" sz="1400" dirty="0">
                <a:solidFill>
                  <a:schemeClr val="tx1"/>
                </a:solidFill>
                <a:cs typeface="B Nazanin" pitchFamily="2" charset="-78"/>
              </a:rPr>
              <a:t>این دوره خود به سه بخش زیر قابل تفکیک است :</a:t>
            </a:r>
          </a:p>
          <a:p>
            <a:pPr algn="r" rtl="1">
              <a:lnSpc>
                <a:spcPct val="150000"/>
              </a:lnSpc>
            </a:pPr>
            <a:r>
              <a:rPr lang="fa-IR" sz="1400" dirty="0">
                <a:solidFill>
                  <a:schemeClr val="tx1"/>
                </a:solidFill>
                <a:cs typeface="B Nazanin" pitchFamily="2" charset="-78"/>
              </a:rPr>
              <a:t>1. از آغاز تحولات جدید شهری تا انقلاب مشروطه -  (1164 تا 1285)</a:t>
            </a:r>
          </a:p>
          <a:p>
            <a:pPr algn="r" rtl="1">
              <a:lnSpc>
                <a:spcPct val="150000"/>
              </a:lnSpc>
            </a:pPr>
            <a:r>
              <a:rPr lang="fa-IR" sz="1400" dirty="0">
                <a:solidFill>
                  <a:schemeClr val="tx1"/>
                </a:solidFill>
                <a:cs typeface="B Nazanin" pitchFamily="2" charset="-78"/>
              </a:rPr>
              <a:t>2. از انقلاب مشروطه تا تاسیس انجمن اثار ملی –  (1285 تا 1301)</a:t>
            </a:r>
          </a:p>
          <a:p>
            <a:pPr algn="r" rtl="1">
              <a:lnSpc>
                <a:spcPct val="150000"/>
              </a:lnSpc>
            </a:pPr>
            <a:r>
              <a:rPr lang="fa-IR" sz="1400" dirty="0">
                <a:solidFill>
                  <a:schemeClr val="tx1"/>
                </a:solidFill>
                <a:cs typeface="B Nazanin" pitchFamily="2" charset="-78"/>
              </a:rPr>
              <a:t>3. از تاسیس انجمن آثار ملی تا اصلاحیه قانون حفظ آثار ملی- (1301 تا 1323)</a:t>
            </a:r>
          </a:p>
          <a:p>
            <a:pPr algn="r" rtl="1">
              <a:lnSpc>
                <a:spcPct val="150000"/>
              </a:lnSpc>
            </a:pPr>
            <a:endParaRPr lang="fa-IR" sz="800" dirty="0">
              <a:solidFill>
                <a:schemeClr val="tx1"/>
              </a:solidFill>
              <a:cs typeface="B Nazanin" pitchFamily="2" charset="-78"/>
            </a:endParaRPr>
          </a:p>
          <a:p>
            <a:pPr algn="r" rtl="1">
              <a:lnSpc>
                <a:spcPct val="150000"/>
              </a:lnSpc>
            </a:pPr>
            <a:r>
              <a:rPr lang="fa-IR" sz="1400" b="1" dirty="0">
                <a:solidFill>
                  <a:schemeClr val="tx1"/>
                </a:solidFill>
                <a:cs typeface="B Nazanin" pitchFamily="2" charset="-78"/>
              </a:rPr>
              <a:t>از آغاز تحولات جدید شهری تا انقلاب مشروطه- (1164 تا 1285)</a:t>
            </a:r>
          </a:p>
          <a:p>
            <a:pPr algn="just" rtl="1">
              <a:lnSpc>
                <a:spcPct val="150000"/>
              </a:lnSpc>
            </a:pPr>
            <a:r>
              <a:rPr lang="fa-IR" sz="1400" dirty="0">
                <a:solidFill>
                  <a:schemeClr val="tx1"/>
                </a:solidFill>
                <a:cs typeface="B Nazanin" pitchFamily="2" charset="-78"/>
              </a:rPr>
              <a:t>این دوره تاریخی از آغاز زمامداری خاندان قاجار تا انقلاب مشروطه اختصاص دارد. این دوران مقارن با آغاز کاوش های باستان شناسی و آشنایی مردم ایران، و به خصوص کشور های غربی با فرهنگ و تمدن ایرانی بود. اولین قرارداد رسمی برای حفاری باستانشناسانه در سال 1274 بین ایران و فرانسه به امضا رسید. (حناچی،1386،ص54)</a:t>
            </a:r>
          </a:p>
          <a:p>
            <a:pPr algn="just" rtl="1">
              <a:lnSpc>
                <a:spcPct val="150000"/>
              </a:lnSpc>
            </a:pPr>
            <a:r>
              <a:rPr lang="fa-IR" sz="1400" dirty="0">
                <a:solidFill>
                  <a:schemeClr val="tx1"/>
                </a:solidFill>
                <a:cs typeface="B Nazanin" pitchFamily="2" charset="-78"/>
              </a:rPr>
              <a:t>صدارت میرزا تقی خان امیر کبیر در سال 1225 گام مهمی در توسعه و عمران شهر تهران به حساب می آید. احداث دارالفنون توسط میرزا رضای مهندس باشی (که تحصیلات خود را در رشته ی مهندسی سیویل در مدرسه نظام انگلیس انجام داده بود) ، مریضخانه دولتی تهران، نوسازی مغازه های خیابان ناصریه، تخریب بنا های فرسوده و باز سازی کاخ ها و بنا های ارگ سلطنتی و آغاز عملیات سنگفرش کردن راه کالسکه به دستور امیر کبیر ، احداث مجمع الصنایع در سمت غربی سبزه میدان، در بازار صندوق دار ها و در انتهای بازار توتون فرش ها ، احداث کارخانه اسلحه سازی یا قورخانه در شمال ارگ سلطنتی و باز سازی سبزه میدان در سال 1268 ه ق به وسیله حاجب الدوله ، تکمیل شدن نقشه مسیو الیانیکولایویچ بره زین (خاور شناس روسی) از تهران قدیم، </a:t>
            </a: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6"/>
            <a:ext cx="749282" cy="1600199"/>
          </a:xfrm>
          <a:prstGeom prst="rect">
            <a:avLst/>
          </a:prstGeom>
          <a:noFill/>
        </p:spPr>
      </p:pic>
      <p:sp>
        <p:nvSpPr>
          <p:cNvPr id="8"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rtl="1">
              <a:lnSpc>
                <a:spcPct val="150000"/>
              </a:lnSpc>
            </a:pPr>
            <a:endParaRPr lang="fa-IR"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تخریب بخشی از قسمت های کریمخانی کاخ گلستان و احداث عمارت موزه قدیم یا موزه اسلحه ، احداث عمارت چهل ستون در جوار عمارت کلاه فرنگی ، اجرای طرح توسعه دریاچه باغ گلستان و ایجاد امکان قایقرانی در آن و از همه مهمتر اجرای طرح هندسی برای حصار جدید تهران در دوره ناصری می باشد. </a:t>
            </a: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اثری از اقدامات حفاظتی برنامه ریزی شده در این دوران مشاهده نمی شود. اغلب بنا های ارزشمند و تاریخی تنها در چارچوب استفاده و بهره برداری روزمره مورد نظر قرار دارند. بنا هایی هم که کارایی چندانی ندارند، هرچند قدمت آنها مانند بخش های کریمخانی و شاه طهماسبی کاخ گلستان به چند صد سال برسد، به آسانی تخریب می شوند.</a:t>
            </a:r>
          </a:p>
          <a:p>
            <a:pPr algn="justLow" rtl="1">
              <a:lnSpc>
                <a:spcPct val="150000"/>
              </a:lnSpc>
            </a:pPr>
            <a:r>
              <a:rPr lang="fa-IR" sz="1400" dirty="0">
                <a:solidFill>
                  <a:schemeClr val="tx1"/>
                </a:solidFill>
                <a:cs typeface="B Nazanin" pitchFamily="2" charset="-78"/>
              </a:rPr>
              <a:t>الگوی تخریب و نوسازی مهمترین رویکرد در در این دوره به شمار می اید. مفهوم حفاظت در حد نگهداری عتیقیات و کالاهای گران قیمت سلطنتی است و اساسا موضوع حفاظت از بنا ها و یا بافت های ارزشمند مطرح نمی باشد.  </a:t>
            </a:r>
          </a:p>
          <a:p>
            <a:pPr algn="justLow" rtl="1">
              <a:lnSpc>
                <a:spcPct val="150000"/>
              </a:lnSpc>
            </a:pPr>
            <a:r>
              <a:rPr lang="fa-IR" sz="1400" dirty="0">
                <a:solidFill>
                  <a:schemeClr val="tx1"/>
                </a:solidFill>
                <a:cs typeface="B Nazanin" pitchFamily="2" charset="-78"/>
              </a:rPr>
              <a:t>شیوع وبا در دوران زمامداری محمد شاه قاجار موجب شد تا نوسازی تاسیسات مربوط به تقسیم آب شهری مورد توجه قرار گیرد. این اتفاق به فعالیت های عمرانی رونق ویژه ای بخشید . در این دوران کارشناسان خارجی نبض کاوش ها و حفاظت از میراث فرهنگی کشور را در دست دارند. (حناچی،1386، ص 54)</a:t>
            </a:r>
          </a:p>
          <a:p>
            <a:pPr algn="justLow"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p:txBody>
      </p:sp>
      <p:pic>
        <p:nvPicPr>
          <p:cNvPr id="13" name="Picture 2" descr="E:\arshive\nazanin\baft farsude\farsude\ax city\tehran\naderi khiaban.jpg"/>
          <p:cNvPicPr>
            <a:picLocks noChangeAspect="1" noChangeArrowheads="1"/>
          </p:cNvPicPr>
          <p:nvPr/>
        </p:nvPicPr>
        <p:blipFill>
          <a:blip r:embed="rId3"/>
          <a:srcRect/>
          <a:stretch>
            <a:fillRect/>
          </a:stretch>
        </p:blipFill>
        <p:spPr bwMode="auto">
          <a:xfrm>
            <a:off x="609600" y="1752607"/>
            <a:ext cx="2628900" cy="1961158"/>
          </a:xfrm>
          <a:prstGeom prst="rect">
            <a:avLst/>
          </a:prstGeom>
          <a:ln>
            <a:noFill/>
          </a:ln>
          <a:effectLst>
            <a:softEdge rad="112500"/>
          </a:effectLst>
        </p:spPr>
      </p:pic>
      <p:pic>
        <p:nvPicPr>
          <p:cNvPr id="14" name="Picture 2" descr="E:\arshive\nazanin\baft farsude\farsude\ax city\tehran\naserieh namayee az shamsolemare.jpg"/>
          <p:cNvPicPr>
            <a:picLocks noChangeAspect="1" noChangeArrowheads="1"/>
          </p:cNvPicPr>
          <p:nvPr/>
        </p:nvPicPr>
        <p:blipFill>
          <a:blip r:embed="rId4"/>
          <a:srcRect l="5233" r="3567"/>
          <a:stretch>
            <a:fillRect/>
          </a:stretch>
        </p:blipFill>
        <p:spPr bwMode="auto">
          <a:xfrm>
            <a:off x="3429001" y="1752601"/>
            <a:ext cx="2698985" cy="1917699"/>
          </a:xfrm>
          <a:prstGeom prst="rect">
            <a:avLst/>
          </a:prstGeom>
          <a:ln>
            <a:noFill/>
          </a:ln>
          <a:effectLst>
            <a:softEdge rad="112500"/>
          </a:effectLst>
        </p:spPr>
      </p:pic>
      <p:sp>
        <p:nvSpPr>
          <p:cNvPr id="15" name="TextBox 14"/>
          <p:cNvSpPr txBox="1"/>
          <p:nvPr/>
        </p:nvSpPr>
        <p:spPr>
          <a:xfrm>
            <a:off x="3505201" y="3657600"/>
            <a:ext cx="2590800" cy="276999"/>
          </a:xfrm>
          <a:prstGeom prst="rect">
            <a:avLst/>
          </a:prstGeom>
          <a:noFill/>
        </p:spPr>
        <p:txBody>
          <a:bodyPr wrap="square" rtlCol="0">
            <a:spAutoFit/>
          </a:bodyPr>
          <a:lstStyle/>
          <a:p>
            <a:pPr algn="r"/>
            <a:r>
              <a:rPr lang="fa-IR" sz="1200" dirty="0">
                <a:cs typeface="B Nazanin" pitchFamily="2" charset="-78"/>
              </a:rPr>
              <a:t>عکس  1  - خیابان ناصریه از نمایی از شمس العماره</a:t>
            </a:r>
            <a:endParaRPr lang="en-US" sz="1200" dirty="0">
              <a:cs typeface="B Nazanin" pitchFamily="2" charset="-78"/>
            </a:endParaRPr>
          </a:p>
        </p:txBody>
      </p:sp>
      <p:sp>
        <p:nvSpPr>
          <p:cNvPr id="16" name="TextBox 15"/>
          <p:cNvSpPr txBox="1"/>
          <p:nvPr/>
        </p:nvSpPr>
        <p:spPr>
          <a:xfrm>
            <a:off x="533401" y="3657600"/>
            <a:ext cx="2590800" cy="276999"/>
          </a:xfrm>
          <a:prstGeom prst="rect">
            <a:avLst/>
          </a:prstGeom>
          <a:noFill/>
        </p:spPr>
        <p:txBody>
          <a:bodyPr wrap="square" rtlCol="0">
            <a:spAutoFit/>
          </a:bodyPr>
          <a:lstStyle/>
          <a:p>
            <a:pPr algn="r"/>
            <a:r>
              <a:rPr lang="fa-IR" sz="1200" dirty="0">
                <a:cs typeface="B Nazanin" pitchFamily="2" charset="-78"/>
              </a:rPr>
              <a:t>عکس   2 - سنگفرش کردن معابر در دوره ناصری</a:t>
            </a:r>
            <a:endParaRPr lang="en-US" sz="1200" dirty="0">
              <a:cs typeface="B Nazanin" pitchFamily="2" charset="-78"/>
            </a:endParaRPr>
          </a:p>
        </p:txBody>
      </p:sp>
      <p:pic>
        <p:nvPicPr>
          <p:cNvPr id="2050" name="Picture 2" descr="C:\Documents and Settings\GIGABYTE\Desktop\tehran2Sabzehmeydan.jpg"/>
          <p:cNvPicPr>
            <a:picLocks noChangeAspect="1" noChangeArrowheads="1"/>
          </p:cNvPicPr>
          <p:nvPr/>
        </p:nvPicPr>
        <p:blipFill>
          <a:blip r:embed="rId5"/>
          <a:srcRect/>
          <a:stretch>
            <a:fillRect/>
          </a:stretch>
        </p:blipFill>
        <p:spPr bwMode="auto">
          <a:xfrm>
            <a:off x="3581400" y="4026543"/>
            <a:ext cx="2476500" cy="1840865"/>
          </a:xfrm>
          <a:prstGeom prst="rect">
            <a:avLst/>
          </a:prstGeom>
          <a:ln>
            <a:noFill/>
          </a:ln>
          <a:effectLst>
            <a:softEdge rad="112500"/>
          </a:effectLst>
        </p:spPr>
      </p:pic>
      <p:pic>
        <p:nvPicPr>
          <p:cNvPr id="2051" name="Picture 3" descr="C:\Documents and Settings\GIGABYTE\Desktop\daralfonoon300-jn.jpg"/>
          <p:cNvPicPr>
            <a:picLocks noChangeAspect="1" noChangeArrowheads="1"/>
          </p:cNvPicPr>
          <p:nvPr/>
        </p:nvPicPr>
        <p:blipFill>
          <a:blip r:embed="rId6"/>
          <a:srcRect r="6667"/>
          <a:stretch>
            <a:fillRect/>
          </a:stretch>
        </p:blipFill>
        <p:spPr bwMode="auto">
          <a:xfrm>
            <a:off x="685800" y="4048126"/>
            <a:ext cx="2667000" cy="1743075"/>
          </a:xfrm>
          <a:prstGeom prst="rect">
            <a:avLst/>
          </a:prstGeom>
          <a:ln>
            <a:noFill/>
          </a:ln>
          <a:effectLst>
            <a:softEdge rad="112500"/>
          </a:effectLst>
        </p:spPr>
      </p:pic>
      <p:sp>
        <p:nvSpPr>
          <p:cNvPr id="17" name="TextBox 16"/>
          <p:cNvSpPr txBox="1"/>
          <p:nvPr/>
        </p:nvSpPr>
        <p:spPr>
          <a:xfrm>
            <a:off x="3962400" y="5842084"/>
            <a:ext cx="1752600" cy="276999"/>
          </a:xfrm>
          <a:prstGeom prst="rect">
            <a:avLst/>
          </a:prstGeom>
          <a:noFill/>
        </p:spPr>
        <p:txBody>
          <a:bodyPr wrap="square" rtlCol="0">
            <a:spAutoFit/>
          </a:bodyPr>
          <a:lstStyle/>
          <a:p>
            <a:pPr algn="r"/>
            <a:r>
              <a:rPr lang="fa-IR" sz="1200" dirty="0">
                <a:cs typeface="B Nazanin" pitchFamily="2" charset="-78"/>
              </a:rPr>
              <a:t>عکس   3 - نمایی از سبزه میدان</a:t>
            </a:r>
            <a:endParaRPr lang="en-US" sz="1200" dirty="0">
              <a:cs typeface="B Nazanin" pitchFamily="2" charset="-78"/>
            </a:endParaRPr>
          </a:p>
        </p:txBody>
      </p:sp>
      <p:sp>
        <p:nvSpPr>
          <p:cNvPr id="18" name="TextBox 17"/>
          <p:cNvSpPr txBox="1"/>
          <p:nvPr/>
        </p:nvSpPr>
        <p:spPr>
          <a:xfrm>
            <a:off x="1219200" y="5842084"/>
            <a:ext cx="1600200" cy="276999"/>
          </a:xfrm>
          <a:prstGeom prst="rect">
            <a:avLst/>
          </a:prstGeom>
          <a:noFill/>
        </p:spPr>
        <p:txBody>
          <a:bodyPr wrap="square" rtlCol="0">
            <a:spAutoFit/>
          </a:bodyPr>
          <a:lstStyle/>
          <a:p>
            <a:pPr algn="r"/>
            <a:r>
              <a:rPr lang="fa-IR" sz="1200" dirty="0">
                <a:cs typeface="B Nazanin" pitchFamily="2" charset="-78"/>
              </a:rPr>
              <a:t>عکس   4 - مدرسه دارالفنون</a:t>
            </a:r>
            <a:endParaRPr lang="en-US" sz="1200" dirty="0">
              <a:cs typeface="B Nazanin" pitchFamily="2" charset="-78"/>
            </a:endParaRPr>
          </a:p>
        </p:txBody>
      </p:sp>
      <p:pic>
        <p:nvPicPr>
          <p:cNvPr id="12" name="Picture 5" descr="C:\Documents and Settings\GIGABYTE\Desktop\baftZir.jpg"/>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rot="5400000">
            <a:off x="501659" y="8655066"/>
            <a:ext cx="749282" cy="1600199"/>
          </a:xfrm>
          <a:prstGeom prst="rect">
            <a:avLst/>
          </a:prstGeom>
          <a:noFill/>
        </p:spPr>
      </p:pic>
      <p:sp>
        <p:nvSpPr>
          <p:cNvPr id="20"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rtl="1">
              <a:lnSpc>
                <a:spcPct val="150000"/>
              </a:lnSpc>
            </a:pPr>
            <a:endParaRPr lang="fa-IR" sz="1400" dirty="0">
              <a:solidFill>
                <a:schemeClr val="tx1"/>
              </a:solidFill>
              <a:cs typeface="B Nazanin" pitchFamily="2" charset="-78"/>
            </a:endParaRPr>
          </a:p>
          <a:p>
            <a:pPr algn="just" rtl="1">
              <a:lnSpc>
                <a:spcPct val="150000"/>
              </a:lnSpc>
            </a:pPr>
            <a:r>
              <a:rPr lang="fa-IR" sz="1400" b="1" dirty="0">
                <a:solidFill>
                  <a:schemeClr val="tx1"/>
                </a:solidFill>
                <a:cs typeface="B Nazanin" pitchFamily="2" charset="-78"/>
              </a:rPr>
              <a:t>از انقلاب مشروطه تا تاسیس انجمن اثار ملی – (1285 تا 1301)</a:t>
            </a:r>
          </a:p>
          <a:p>
            <a:pPr algn="just" rtl="1">
              <a:lnSpc>
                <a:spcPct val="150000"/>
              </a:lnSpc>
            </a:pPr>
            <a:r>
              <a:rPr lang="fa-IR" sz="1400" dirty="0">
                <a:solidFill>
                  <a:schemeClr val="tx1"/>
                </a:solidFill>
                <a:cs typeface="B Nazanin" pitchFamily="2" charset="-78"/>
              </a:rPr>
              <a:t>نهضت های مردمی که با شعار آزادی و تاسیس عدالت خانه به رهبری علما و روشنفکران آغاز شده بود سرانجام منجر به صدور فرمان مشروطیت شد. افزایش اهمیت میراث فرهنگی در میان اقشار تحصیل کرده و افزایش سطح آگاهی عمومی موجب شد تا صنیع الملک که وزارت فرهنگ را بر عهده داشت، ” اداره عتیقات ” را در سال 1289تاسیس نماید. </a:t>
            </a:r>
          </a:p>
          <a:p>
            <a:pPr lvl="0" algn="just" rtl="1">
              <a:lnSpc>
                <a:spcPct val="150000"/>
              </a:lnSpc>
            </a:pPr>
            <a:r>
              <a:rPr lang="fa-IR" sz="1400" dirty="0">
                <a:solidFill>
                  <a:schemeClr val="tx1"/>
                </a:solidFill>
                <a:cs typeface="B Nazanin" pitchFamily="2" charset="-78"/>
              </a:rPr>
              <a:t>تصویب قانون بلدیه در 1286 اقدامات عمرانی را قانونمند تر کرد و زمینه را برای توسعه ی نظام مند شهر ها فراهم آورد. همزمان با صدور فرمان مشروطیت در سال 1285، کاخ میرزا حسین خان سپهسالار در بهارستان به مجلس شورای ملی تبدیل شد . </a:t>
            </a:r>
          </a:p>
          <a:p>
            <a:pPr lvl="0" algn="just" rtl="1">
              <a:lnSpc>
                <a:spcPct val="150000"/>
              </a:lnSpc>
            </a:pPr>
            <a:r>
              <a:rPr lang="fa-IR" sz="1400" dirty="0">
                <a:solidFill>
                  <a:schemeClr val="tx1"/>
                </a:solidFill>
                <a:cs typeface="B Nazanin" pitchFamily="2" charset="-78"/>
              </a:rPr>
              <a:t>این تجربه یکی از اولین نمونه ها در تغییر کاربری محسوب می شود که بر اساس الگوی ” تخریب و نوسازی ” صورت گرفته است.</a:t>
            </a: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000" b="1" dirty="0">
              <a:solidFill>
                <a:schemeClr val="tx1"/>
              </a:solidFill>
              <a:cs typeface="B Nazanin" pitchFamily="2" charset="-78"/>
            </a:endParaRPr>
          </a:p>
          <a:p>
            <a:pPr algn="just" rtl="1">
              <a:lnSpc>
                <a:spcPct val="150000"/>
              </a:lnSpc>
            </a:pPr>
            <a:r>
              <a:rPr lang="fa-IR" sz="1400" b="1" dirty="0">
                <a:solidFill>
                  <a:schemeClr val="tx1"/>
                </a:solidFill>
                <a:cs typeface="B Nazanin" pitchFamily="2" charset="-78"/>
              </a:rPr>
              <a:t>از تاسیس انجمن آثار ملی تا اصلاحیه قانون حفظ آثار ملی-(1301 تا 1323)</a:t>
            </a:r>
          </a:p>
          <a:p>
            <a:pPr algn="just" rtl="1">
              <a:lnSpc>
                <a:spcPct val="150000"/>
              </a:lnSpc>
            </a:pPr>
            <a:r>
              <a:rPr lang="fa-IR" sz="1400" dirty="0">
                <a:solidFill>
                  <a:schemeClr val="tx1"/>
                </a:solidFill>
                <a:cs typeface="B Nazanin" pitchFamily="2" charset="-78"/>
              </a:rPr>
              <a:t>این دوره تاریخی از آغاز به کار انجمن آثار ملی در فاصله سال های 1300 تا 1304 ، و تا تصویب قانون حفظ آثار ملی در سال 1323 مربوط می شود و می توان آن را آغاز جدی فعالیتهای مداخله در بافت قدیم شهرها دانست که در این دهه از قرن 14 و در قالب فعالیتهای بهسازی و نوسازی شهری شکل گرفت. (حناچی،1386، ص 55)</a:t>
            </a:r>
          </a:p>
          <a:p>
            <a:pPr algn="just" rtl="1">
              <a:lnSpc>
                <a:spcPct val="150000"/>
              </a:lnSpc>
            </a:pPr>
            <a:r>
              <a:rPr lang="fa-IR" sz="1400" dirty="0">
                <a:solidFill>
                  <a:schemeClr val="tx1"/>
                </a:solidFill>
                <a:cs typeface="B Nazanin" pitchFamily="2" charset="-78"/>
              </a:rPr>
              <a:t>در اوایل دهه 1300 بیشتر اقدامات دولت در زیباسازی شهر خلاصه می شد. در اواسط سال 1302 شهرهای ایران رنگ و روی دیگری گرفت. اقدامات مداخله ای در شهرها در این دوره به سه گروه تقسیم می شود: ایجاد خیابان های جدید؛ توسعه خیابان های قدیم و سنگفرش و آسفالت ریزی دوطرف خیابان ها و احداث ساختمان های دولتی متعدد با روش های جدید. (پور احمد، 1384، 138)</a:t>
            </a:r>
            <a:endParaRPr lang="en-US"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هرچند اولین محمل قانونی مداخله جدی در بافتهای کهن شهری را می توان به قانون بلدیه سال 1286 هجری شمسی (1907 میلادی) نسبت داد، اما در عمل قانون بلدیه سال 1309 هجری شمسی (1930 میلادی) بود که زمینه مداخلات سنگین در این بافتها را فراهم آورد. نسبت به قانون اول، در این قانون قدرت اجرایی نمودن سیاستها و برنامه های مداخله به مراتب فزونی یافت. (حبیبی،1385،ص 29-30)</a:t>
            </a: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p:txBody>
      </p:sp>
      <p:pic>
        <p:nvPicPr>
          <p:cNvPr id="3074" name="Picture 2" descr="C:\Documents and Settings\GIGABYTE\Desktop\tehran5Baharestan.jpg"/>
          <p:cNvPicPr>
            <a:picLocks noChangeAspect="1" noChangeArrowheads="1"/>
          </p:cNvPicPr>
          <p:nvPr/>
        </p:nvPicPr>
        <p:blipFill>
          <a:blip r:embed="rId3"/>
          <a:srcRect/>
          <a:stretch>
            <a:fillRect/>
          </a:stretch>
        </p:blipFill>
        <p:spPr bwMode="auto">
          <a:xfrm>
            <a:off x="955675" y="3886200"/>
            <a:ext cx="2168525" cy="1611936"/>
          </a:xfrm>
          <a:prstGeom prst="rect">
            <a:avLst/>
          </a:prstGeom>
          <a:ln>
            <a:noFill/>
          </a:ln>
          <a:effectLst>
            <a:softEdge rad="112500"/>
          </a:effectLst>
        </p:spPr>
      </p:pic>
      <p:sp>
        <p:nvSpPr>
          <p:cNvPr id="19" name="TextBox 18"/>
          <p:cNvSpPr txBox="1"/>
          <p:nvPr/>
        </p:nvSpPr>
        <p:spPr>
          <a:xfrm>
            <a:off x="1219200" y="5410200"/>
            <a:ext cx="1600200" cy="276999"/>
          </a:xfrm>
          <a:prstGeom prst="rect">
            <a:avLst/>
          </a:prstGeom>
          <a:noFill/>
        </p:spPr>
        <p:txBody>
          <a:bodyPr wrap="square" rtlCol="0">
            <a:spAutoFit/>
          </a:bodyPr>
          <a:lstStyle/>
          <a:p>
            <a:pPr algn="r"/>
            <a:r>
              <a:rPr lang="fa-IR" sz="1200" dirty="0">
                <a:cs typeface="B Nazanin" pitchFamily="2" charset="-78"/>
              </a:rPr>
              <a:t>عکس 6   - میدان بهارستان</a:t>
            </a:r>
            <a:endParaRPr lang="en-US" sz="1200" dirty="0">
              <a:cs typeface="B Nazanin" pitchFamily="2" charset="-78"/>
            </a:endParaRPr>
          </a:p>
        </p:txBody>
      </p:sp>
      <p:pic>
        <p:nvPicPr>
          <p:cNvPr id="2050" name="Picture 2" descr="C:\Documents and Settings\GIGABYTE\Desktop\Majles1956.jpg"/>
          <p:cNvPicPr>
            <a:picLocks noChangeAspect="1" noChangeArrowheads="1"/>
          </p:cNvPicPr>
          <p:nvPr/>
        </p:nvPicPr>
        <p:blipFill>
          <a:blip r:embed="rId4"/>
          <a:srcRect/>
          <a:stretch>
            <a:fillRect/>
          </a:stretch>
        </p:blipFill>
        <p:spPr bwMode="auto">
          <a:xfrm>
            <a:off x="3657600" y="3897938"/>
            <a:ext cx="2133600" cy="1600200"/>
          </a:xfrm>
          <a:prstGeom prst="rect">
            <a:avLst/>
          </a:prstGeom>
          <a:ln>
            <a:noFill/>
          </a:ln>
          <a:effectLst>
            <a:softEdge rad="112500"/>
          </a:effectLst>
        </p:spPr>
      </p:pic>
      <p:sp>
        <p:nvSpPr>
          <p:cNvPr id="7" name="TextBox 6"/>
          <p:cNvSpPr txBox="1"/>
          <p:nvPr/>
        </p:nvSpPr>
        <p:spPr>
          <a:xfrm>
            <a:off x="3429000" y="5410200"/>
            <a:ext cx="2286000" cy="276999"/>
          </a:xfrm>
          <a:prstGeom prst="rect">
            <a:avLst/>
          </a:prstGeom>
          <a:noFill/>
        </p:spPr>
        <p:txBody>
          <a:bodyPr wrap="square" rtlCol="0">
            <a:spAutoFit/>
          </a:bodyPr>
          <a:lstStyle/>
          <a:p>
            <a:pPr algn="r"/>
            <a:r>
              <a:rPr lang="fa-IR" sz="1200" dirty="0">
                <a:cs typeface="B Nazanin" pitchFamily="2" charset="-78"/>
              </a:rPr>
              <a:t>عکس    5- مجلس در میدان بهارسنان</a:t>
            </a:r>
            <a:endParaRPr lang="en-US" sz="1200" dirty="0">
              <a:cs typeface="B Nazanin" pitchFamily="2" charset="-78"/>
            </a:endParaRPr>
          </a:p>
        </p:txBody>
      </p:sp>
      <p:pic>
        <p:nvPicPr>
          <p:cNvPr id="8" name="Picture 5" descr="C:\Documents and Settings\GIGABYTE\Desktop\baftZir.jpg"/>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rot="5400000">
            <a:off x="501659" y="8655066"/>
            <a:ext cx="749282" cy="1600199"/>
          </a:xfrm>
          <a:prstGeom prst="rect">
            <a:avLst/>
          </a:prstGeom>
          <a:noFill/>
        </p:spPr>
      </p:pic>
      <p:sp>
        <p:nvSpPr>
          <p:cNvPr id="10"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rtl="1">
              <a:lnSpc>
                <a:spcPct val="150000"/>
              </a:lnSpc>
            </a:pPr>
            <a:endParaRPr lang="fa-IR"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از مظاهر این دوره می توان به تأسیسات «اداره عتیقه جات و سازمان حفاظت آثار ملی» در سال 1304 اشاره کرد. در این دوران کاوش های باستانشناسانه در ایران در انحصار کارشناسان فرانسوی و آلمانی بود. البته افراد دیگری چون آندره گدار ، دکتر ریان و ماکسیم سیرو نیز با اجازه مجلس به استخدام درآمدند. با تاسیس سازمان حفاظت آثار ملی، آثار شاحص معماری سنتی نیز جزو میراث فرهنگی محسوب می شوند، هر چند به سبب مخالفت خاندان پهلوی با قاجاریه ، آثار دوران قاجار در فهرست آثار ملی ثبت نشدند تا زمینه تخریب آنها به آسانی فراهم شود. به عنوان مثال بخش های وسیعی از کاخ گلستان در بافت تاریخی تهران تخریب شدند تا وزارت دارایی و دادگستری با فرم جدید در انها احداث شود.</a:t>
            </a: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just" rtl="1">
              <a:lnSpc>
                <a:spcPct val="150000"/>
              </a:lnSpc>
            </a:pPr>
            <a:endParaRPr lang="fa-IR" sz="10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فعالیت های نوسازی و بهسازی در شهرهای ایران به سبک مدرن و به شکل رسمی از سال 1310 شروع شد. نخستین قانون حفظ آثار ملی در ایران در آبان 1309 به تصویب رسید. در متن این قانون آمده است که:</a:t>
            </a:r>
          </a:p>
          <a:p>
            <a:pPr algn="just" rtl="1">
              <a:lnSpc>
                <a:spcPct val="150000"/>
              </a:lnSpc>
            </a:pPr>
            <a:r>
              <a:rPr lang="fa-IR" sz="1400" dirty="0">
                <a:solidFill>
                  <a:schemeClr val="tx1"/>
                </a:solidFill>
                <a:cs typeface="B Nazanin" pitchFamily="2" charset="-78"/>
              </a:rPr>
              <a:t>” کلیه آثار صنعتی و ابنیه و اماکن که تا اختتام سلسله زندیه در مملکت ایران احداث شده، اعم از منقول و غیر منقول، با رعایت ماده 3 این قانون، می توان جزو آثار ملی ایران محسوب داشت و در تحت حفاظت و نظارت دولت می باشد.“(پور احمد، 1384، 139)</a:t>
            </a:r>
          </a:p>
          <a:p>
            <a:pPr algn="just" rtl="1">
              <a:lnSpc>
                <a:spcPct val="150000"/>
              </a:lnSpc>
            </a:pPr>
            <a:r>
              <a:rPr lang="fa-IR" sz="1400" dirty="0">
                <a:solidFill>
                  <a:schemeClr val="tx1"/>
                </a:solidFill>
                <a:cs typeface="B Nazanin" pitchFamily="2" charset="-78"/>
              </a:rPr>
              <a:t>ویژگی این مرحله به طور عمده به شرح زیر است:</a:t>
            </a:r>
          </a:p>
          <a:p>
            <a:pPr algn="just" rtl="1">
              <a:lnSpc>
                <a:spcPct val="150000"/>
              </a:lnSpc>
            </a:pPr>
            <a:r>
              <a:rPr lang="fa-IR" sz="1400" u="sng" dirty="0">
                <a:solidFill>
                  <a:schemeClr val="tx1"/>
                </a:solidFill>
                <a:cs typeface="B Nazanin" pitchFamily="2" charset="-78"/>
              </a:rPr>
              <a:t>الف) احداث خیابان ها و میدان ها با وسعت کافی؛ </a:t>
            </a:r>
            <a:r>
              <a:rPr lang="fa-IR" sz="1400" dirty="0">
                <a:solidFill>
                  <a:schemeClr val="tx1"/>
                </a:solidFill>
                <a:cs typeface="B Nazanin" pitchFamily="2" charset="-78"/>
              </a:rPr>
              <a:t>این کار متناسب با نیازهای شهرسازی آن زمان در قلب شهرها به ویژه محله های قدیمی؛ نامتناسب با اصول شهرسازی هر منطقه جغرافیایی صورت می­گرفت. این خیابانها تا انتهای شهر امتداد می یافتند. خیابان ها بیشتر به صورت موازی و متقاطع و در جهت </a:t>
            </a:r>
            <a:r>
              <a:rPr lang="ar-SA" sz="1400" dirty="0">
                <a:solidFill>
                  <a:schemeClr val="tx1"/>
                </a:solidFill>
                <a:cs typeface="B Nazanin" pitchFamily="2" charset="-78"/>
              </a:rPr>
              <a:t>های مشخص شمالی -جنوبی یا شرقی-غربی و به حالت گذربندی شطرنجی که روش رایج شهرسازی آن زمان در کشورهای اروپایی بویژه فرانسه تبعیت می</a:t>
            </a:r>
            <a:r>
              <a:rPr lang="fa-IR" sz="1400" dirty="0">
                <a:solidFill>
                  <a:schemeClr val="tx1"/>
                </a:solidFill>
                <a:cs typeface="B Nazanin" pitchFamily="2" charset="-78"/>
              </a:rPr>
              <a:t> </a:t>
            </a:r>
            <a:r>
              <a:rPr lang="ar-SA" sz="1400" dirty="0">
                <a:solidFill>
                  <a:schemeClr val="tx1"/>
                </a:solidFill>
                <a:cs typeface="B Nazanin" pitchFamily="2" charset="-78"/>
              </a:rPr>
              <a:t>کرد. این روش تقریباً در تمام شهرهای بزرگ و بیشتر شهرهای متوسط رواج پیدا کرد. نتیجه این کار تسهیل رفت و آمد شهروندان و دسترسی به نقاط مختلف شهر با وسایط نقلیه موتوری و تأمین خدمات عمومی شهری بود. اما ساختار بافت قدیم و شهرسازی بومی و ارگانیک را از یکدیگر گسست.</a:t>
            </a:r>
            <a:endParaRPr lang="fa-IR" sz="1400" dirty="0">
              <a:solidFill>
                <a:schemeClr val="tx1"/>
              </a:solidFill>
              <a:cs typeface="B Nazanin" pitchFamily="2" charset="-78"/>
            </a:endParaRPr>
          </a:p>
          <a:p>
            <a:pPr algn="just" rtl="1">
              <a:lnSpc>
                <a:spcPct val="150000"/>
              </a:lnSpc>
            </a:pPr>
            <a:r>
              <a:rPr lang="ar-SA" sz="1400" u="sng" dirty="0">
                <a:solidFill>
                  <a:schemeClr val="tx1"/>
                </a:solidFill>
                <a:cs typeface="B Nazanin" pitchFamily="2" charset="-78"/>
              </a:rPr>
              <a:t>ب) احداث خیابان</a:t>
            </a:r>
            <a:r>
              <a:rPr lang="fa-IR" sz="1400" u="sng" dirty="0">
                <a:solidFill>
                  <a:schemeClr val="tx1"/>
                </a:solidFill>
                <a:cs typeface="B Nazanin" pitchFamily="2" charset="-78"/>
              </a:rPr>
              <a:t> </a:t>
            </a:r>
            <a:r>
              <a:rPr lang="ar-SA" sz="1400" u="sng" dirty="0">
                <a:solidFill>
                  <a:schemeClr val="tx1"/>
                </a:solidFill>
                <a:cs typeface="B Nazanin" pitchFamily="2" charset="-78"/>
              </a:rPr>
              <a:t>های کمربندی در اطراف بسیاری از شهرهای بزرگ؛ </a:t>
            </a:r>
            <a:r>
              <a:rPr lang="ar-SA" sz="1400" dirty="0">
                <a:solidFill>
                  <a:schemeClr val="tx1"/>
                </a:solidFill>
                <a:cs typeface="B Nazanin" pitchFamily="2" charset="-78"/>
              </a:rPr>
              <a:t>خیابان</a:t>
            </a:r>
            <a:r>
              <a:rPr lang="fa-IR" sz="1400" dirty="0">
                <a:solidFill>
                  <a:schemeClr val="tx1"/>
                </a:solidFill>
                <a:cs typeface="B Nazanin" pitchFamily="2" charset="-78"/>
              </a:rPr>
              <a:t> </a:t>
            </a:r>
            <a:r>
              <a:rPr lang="ar-SA" sz="1400" dirty="0">
                <a:solidFill>
                  <a:schemeClr val="tx1"/>
                </a:solidFill>
                <a:cs typeface="B Nazanin" pitchFamily="2" charset="-78"/>
              </a:rPr>
              <a:t>های دور شهر بیشتر به صورت</a:t>
            </a: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p:txBody>
      </p:sp>
      <p:grpSp>
        <p:nvGrpSpPr>
          <p:cNvPr id="16" name="Group 15"/>
          <p:cNvGrpSpPr/>
          <p:nvPr/>
        </p:nvGrpSpPr>
        <p:grpSpPr>
          <a:xfrm>
            <a:off x="1524000" y="2905441"/>
            <a:ext cx="3276600" cy="1895162"/>
            <a:chOff x="317500" y="1624313"/>
            <a:chExt cx="8521700" cy="4928887"/>
          </a:xfrm>
        </p:grpSpPr>
        <p:pic>
          <p:nvPicPr>
            <p:cNvPr id="12" name="Picture 2" descr="C:\Documents and Settings\GIGABYTE\Desktop\golestan copy.jpg"/>
            <p:cNvPicPr>
              <a:picLocks noChangeAspect="1" noChangeArrowheads="1"/>
            </p:cNvPicPr>
            <p:nvPr/>
          </p:nvPicPr>
          <p:blipFill>
            <a:blip r:embed="rId3" cstate="print"/>
            <a:srcRect l="7407" t="3617" r="12795" b="11406"/>
            <a:stretch>
              <a:fillRect/>
            </a:stretch>
          </p:blipFill>
          <p:spPr bwMode="auto">
            <a:xfrm>
              <a:off x="3276600" y="1624313"/>
              <a:ext cx="5562600" cy="4928887"/>
            </a:xfrm>
            <a:prstGeom prst="rect">
              <a:avLst/>
            </a:prstGeom>
            <a:ln>
              <a:noFill/>
            </a:ln>
            <a:effectLst>
              <a:outerShdw blurRad="292100" dist="139700" dir="2700000" algn="tl" rotWithShape="0">
                <a:srgbClr val="333333">
                  <a:alpha val="65000"/>
                </a:srgbClr>
              </a:outerShdw>
            </a:effectLst>
          </p:spPr>
        </p:pic>
        <p:pic>
          <p:nvPicPr>
            <p:cNvPr id="13" name="Picture 2" descr="C:\Documents and Settings\GIGABYTE\Desktop\dadgostari.jpg"/>
            <p:cNvPicPr>
              <a:picLocks noChangeAspect="1" noChangeArrowheads="1"/>
            </p:cNvPicPr>
            <p:nvPr/>
          </p:nvPicPr>
          <p:blipFill>
            <a:blip r:embed="rId4"/>
            <a:srcRect l="11507"/>
            <a:stretch>
              <a:fillRect/>
            </a:stretch>
          </p:blipFill>
          <p:spPr bwMode="auto">
            <a:xfrm>
              <a:off x="317500" y="2545093"/>
              <a:ext cx="4102100" cy="2941307"/>
            </a:xfrm>
            <a:prstGeom prst="rect">
              <a:avLst/>
            </a:prstGeom>
            <a:ln>
              <a:noFill/>
            </a:ln>
            <a:effectLst>
              <a:softEdge rad="112500"/>
            </a:effectLst>
          </p:spPr>
        </p:pic>
        <p:sp>
          <p:nvSpPr>
            <p:cNvPr id="14" name="Chevron 13"/>
            <p:cNvSpPr/>
            <p:nvPr/>
          </p:nvSpPr>
          <p:spPr>
            <a:xfrm rot="12070891">
              <a:off x="4269347" y="4116947"/>
              <a:ext cx="533400" cy="533400"/>
            </a:xfrm>
            <a:prstGeom prst="chevron">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Freeform 14"/>
            <p:cNvSpPr/>
            <p:nvPr/>
          </p:nvSpPr>
          <p:spPr>
            <a:xfrm>
              <a:off x="4675517" y="4419600"/>
              <a:ext cx="887083" cy="162464"/>
            </a:xfrm>
            <a:custGeom>
              <a:avLst/>
              <a:gdLst>
                <a:gd name="connsiteX0" fmla="*/ 0 w 948906"/>
                <a:gd name="connsiteY0" fmla="*/ 0 h 192656"/>
                <a:gd name="connsiteX1" fmla="*/ 310551 w 948906"/>
                <a:gd name="connsiteY1" fmla="*/ 189781 h 192656"/>
                <a:gd name="connsiteX2" fmla="*/ 638355 w 948906"/>
                <a:gd name="connsiteY2" fmla="*/ 17253 h 192656"/>
                <a:gd name="connsiteX3" fmla="*/ 948906 w 948906"/>
                <a:gd name="connsiteY3" fmla="*/ 172528 h 192656"/>
              </a:gdLst>
              <a:ahLst/>
              <a:cxnLst>
                <a:cxn ang="0">
                  <a:pos x="connsiteX0" y="connsiteY0"/>
                </a:cxn>
                <a:cxn ang="0">
                  <a:pos x="connsiteX1" y="connsiteY1"/>
                </a:cxn>
                <a:cxn ang="0">
                  <a:pos x="connsiteX2" y="connsiteY2"/>
                </a:cxn>
                <a:cxn ang="0">
                  <a:pos x="connsiteX3" y="connsiteY3"/>
                </a:cxn>
              </a:cxnLst>
              <a:rect l="l" t="t" r="r" b="b"/>
              <a:pathLst>
                <a:path w="948906" h="192656">
                  <a:moveTo>
                    <a:pt x="0" y="0"/>
                  </a:moveTo>
                  <a:cubicBezTo>
                    <a:pt x="102079" y="93453"/>
                    <a:pt x="204159" y="186906"/>
                    <a:pt x="310551" y="189781"/>
                  </a:cubicBezTo>
                  <a:cubicBezTo>
                    <a:pt x="416943" y="192656"/>
                    <a:pt x="531963" y="20128"/>
                    <a:pt x="638355" y="17253"/>
                  </a:cubicBezTo>
                  <a:cubicBezTo>
                    <a:pt x="744747" y="14378"/>
                    <a:pt x="900023" y="123645"/>
                    <a:pt x="948906" y="172528"/>
                  </a:cubicBezTo>
                </a:path>
              </a:pathLst>
            </a:custGeom>
            <a:ln w="571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7" name="TextBox 16"/>
          <p:cNvSpPr txBox="1"/>
          <p:nvPr/>
        </p:nvSpPr>
        <p:spPr>
          <a:xfrm>
            <a:off x="1676400" y="4800599"/>
            <a:ext cx="3352800" cy="276999"/>
          </a:xfrm>
          <a:prstGeom prst="rect">
            <a:avLst/>
          </a:prstGeom>
          <a:noFill/>
        </p:spPr>
        <p:txBody>
          <a:bodyPr wrap="square" rtlCol="0">
            <a:spAutoFit/>
          </a:bodyPr>
          <a:lstStyle/>
          <a:p>
            <a:pPr algn="r"/>
            <a:r>
              <a:rPr lang="fa-IR" sz="1200" dirty="0">
                <a:cs typeface="B Nazanin" pitchFamily="2" charset="-78"/>
              </a:rPr>
              <a:t>عکس   7 - احداث ساختمان دادگستری در بخشی از کاخ گلستان</a:t>
            </a:r>
            <a:endParaRPr lang="en-US" sz="1200" dirty="0">
              <a:cs typeface="B Nazanin" pitchFamily="2" charset="-78"/>
            </a:endParaRPr>
          </a:p>
        </p:txBody>
      </p:sp>
      <p:pic>
        <p:nvPicPr>
          <p:cNvPr id="10" name="Picture 5" descr="C:\Documents and Settings\GIGABYTE\Desktop\baftZir.jpg"/>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rot="5400000">
            <a:off x="501659" y="8655066"/>
            <a:ext cx="749282" cy="1600199"/>
          </a:xfrm>
          <a:prstGeom prst="rect">
            <a:avLst/>
          </a:prstGeom>
          <a:noFill/>
        </p:spPr>
      </p:pic>
      <p:sp>
        <p:nvSpPr>
          <p:cNvPr id="18"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rtl="1">
              <a:lnSpc>
                <a:spcPct val="150000"/>
              </a:lnSpc>
            </a:pPr>
            <a:endParaRPr lang="fa-IR" sz="1400" dirty="0">
              <a:solidFill>
                <a:schemeClr val="tx1"/>
              </a:solidFill>
              <a:cs typeface="B Nazanin" pitchFamily="2" charset="-78"/>
            </a:endParaRPr>
          </a:p>
          <a:p>
            <a:pPr algn="just" rtl="1">
              <a:lnSpc>
                <a:spcPct val="150000"/>
              </a:lnSpc>
            </a:pPr>
            <a:r>
              <a:rPr lang="ar-SA" sz="1400" dirty="0">
                <a:solidFill>
                  <a:schemeClr val="tx1"/>
                </a:solidFill>
                <a:cs typeface="B Nazanin" pitchFamily="2" charset="-78"/>
              </a:rPr>
              <a:t>کمربندی یا رینگ شهر در اطراف شهر احداث می­شد که محدوده خدماتی شهر را همین خیابان</a:t>
            </a:r>
            <a:r>
              <a:rPr lang="fa-IR" sz="1400" dirty="0">
                <a:solidFill>
                  <a:schemeClr val="tx1"/>
                </a:solidFill>
                <a:cs typeface="B Nazanin" pitchFamily="2" charset="-78"/>
              </a:rPr>
              <a:t> </a:t>
            </a:r>
            <a:r>
              <a:rPr lang="ar-SA" sz="1400" dirty="0">
                <a:solidFill>
                  <a:schemeClr val="tx1"/>
                </a:solidFill>
                <a:cs typeface="B Nazanin" pitchFamily="2" charset="-78"/>
              </a:rPr>
              <a:t>ها تعیین می</a:t>
            </a:r>
            <a:r>
              <a:rPr lang="fa-IR" sz="1400" dirty="0">
                <a:solidFill>
                  <a:schemeClr val="tx1"/>
                </a:solidFill>
                <a:cs typeface="B Nazanin" pitchFamily="2" charset="-78"/>
              </a:rPr>
              <a:t> </a:t>
            </a:r>
            <a:r>
              <a:rPr lang="ar-SA" sz="1400" dirty="0">
                <a:solidFill>
                  <a:schemeClr val="tx1"/>
                </a:solidFill>
                <a:cs typeface="B Nazanin" pitchFamily="2" charset="-78"/>
              </a:rPr>
              <a:t>کردند.</a:t>
            </a: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400" u="sng" dirty="0">
              <a:solidFill>
                <a:schemeClr val="tx1"/>
              </a:solidFill>
              <a:cs typeface="B Nazanin" pitchFamily="2" charset="-78"/>
            </a:endParaRPr>
          </a:p>
          <a:p>
            <a:pPr algn="r" rtl="1">
              <a:lnSpc>
                <a:spcPct val="150000"/>
              </a:lnSpc>
            </a:pPr>
            <a:endParaRPr lang="fa-IR" sz="1400" u="sng" dirty="0">
              <a:solidFill>
                <a:schemeClr val="tx1"/>
              </a:solidFill>
              <a:cs typeface="B Nazanin" pitchFamily="2" charset="-78"/>
            </a:endParaRPr>
          </a:p>
          <a:p>
            <a:pPr algn="r" rtl="1">
              <a:lnSpc>
                <a:spcPct val="150000"/>
              </a:lnSpc>
            </a:pPr>
            <a:r>
              <a:rPr lang="ar-SA" sz="1400" u="sng" dirty="0">
                <a:solidFill>
                  <a:schemeClr val="tx1"/>
                </a:solidFill>
                <a:cs typeface="B Nazanin" pitchFamily="2" charset="-78"/>
              </a:rPr>
              <a:t>ج) تخریب محله</a:t>
            </a:r>
            <a:r>
              <a:rPr lang="fa-IR" sz="1400" u="sng" dirty="0">
                <a:solidFill>
                  <a:schemeClr val="tx1"/>
                </a:solidFill>
                <a:cs typeface="B Nazanin" pitchFamily="2" charset="-78"/>
              </a:rPr>
              <a:t> </a:t>
            </a:r>
            <a:r>
              <a:rPr lang="ar-SA" sz="1400" u="sng" dirty="0">
                <a:solidFill>
                  <a:schemeClr val="tx1"/>
                </a:solidFill>
                <a:cs typeface="B Nazanin" pitchFamily="2" charset="-78"/>
              </a:rPr>
              <a:t>های غیرقابل اصلاح و تبدیل گورستان</a:t>
            </a:r>
            <a:r>
              <a:rPr lang="fa-IR" sz="1400" u="sng" dirty="0">
                <a:solidFill>
                  <a:schemeClr val="tx1"/>
                </a:solidFill>
                <a:cs typeface="B Nazanin" pitchFamily="2" charset="-78"/>
              </a:rPr>
              <a:t> </a:t>
            </a:r>
            <a:r>
              <a:rPr lang="ar-SA" sz="1400" u="sng" dirty="0">
                <a:solidFill>
                  <a:schemeClr val="tx1"/>
                </a:solidFill>
                <a:cs typeface="B Nazanin" pitchFamily="2" charset="-78"/>
              </a:rPr>
              <a:t>های داخل شهر به پارک عمومی.</a:t>
            </a:r>
            <a:endParaRPr lang="en-US" sz="1400" u="sng" dirty="0">
              <a:solidFill>
                <a:schemeClr val="tx1"/>
              </a:solidFill>
              <a:cs typeface="B Nazanin" pitchFamily="2" charset="-78"/>
            </a:endParaRPr>
          </a:p>
          <a:p>
            <a:pPr algn="just" rtl="1">
              <a:lnSpc>
                <a:spcPct val="150000"/>
              </a:lnSpc>
            </a:pPr>
            <a:r>
              <a:rPr lang="ar-SA" sz="1400" u="sng" dirty="0">
                <a:solidFill>
                  <a:schemeClr val="tx1"/>
                </a:solidFill>
                <a:cs typeface="B Nazanin" pitchFamily="2" charset="-78"/>
              </a:rPr>
              <a:t>د) تشویق و گاهی وادار کردن مردم به زیباسازی ساختمان</a:t>
            </a:r>
            <a:r>
              <a:rPr lang="fa-IR" sz="1400" u="sng" dirty="0">
                <a:solidFill>
                  <a:schemeClr val="tx1"/>
                </a:solidFill>
                <a:cs typeface="B Nazanin" pitchFamily="2" charset="-78"/>
              </a:rPr>
              <a:t> </a:t>
            </a:r>
            <a:r>
              <a:rPr lang="ar-SA" sz="1400" u="sng" dirty="0">
                <a:solidFill>
                  <a:schemeClr val="tx1"/>
                </a:solidFill>
                <a:cs typeface="B Nazanin" pitchFamily="2" charset="-78"/>
              </a:rPr>
              <a:t>ها؛ </a:t>
            </a:r>
            <a:r>
              <a:rPr lang="ar-SA" sz="1400" dirty="0">
                <a:solidFill>
                  <a:schemeClr val="tx1"/>
                </a:solidFill>
                <a:cs typeface="B Nazanin" pitchFamily="2" charset="-78"/>
              </a:rPr>
              <a:t>این کار به ویژه درمورد ساختمان</a:t>
            </a:r>
            <a:r>
              <a:rPr lang="fa-IR" sz="1400" dirty="0">
                <a:solidFill>
                  <a:schemeClr val="tx1"/>
                </a:solidFill>
                <a:cs typeface="B Nazanin" pitchFamily="2" charset="-78"/>
              </a:rPr>
              <a:t> </a:t>
            </a:r>
            <a:r>
              <a:rPr lang="ar-SA" sz="1400" dirty="0">
                <a:solidFill>
                  <a:schemeClr val="tx1"/>
                </a:solidFill>
                <a:cs typeface="B Nazanin" pitchFamily="2" charset="-78"/>
              </a:rPr>
              <a:t>هایی که در مجاورت خیابان</a:t>
            </a:r>
            <a:r>
              <a:rPr lang="fa-IR" sz="1400" dirty="0">
                <a:solidFill>
                  <a:schemeClr val="tx1"/>
                </a:solidFill>
                <a:cs typeface="B Nazanin" pitchFamily="2" charset="-78"/>
              </a:rPr>
              <a:t> </a:t>
            </a:r>
            <a:r>
              <a:rPr lang="ar-SA" sz="1400" dirty="0">
                <a:solidFill>
                  <a:schemeClr val="tx1"/>
                </a:solidFill>
                <a:cs typeface="B Nazanin" pitchFamily="2" charset="-78"/>
              </a:rPr>
              <a:t>های احداث شده یا توسعه یافته قرار داشتند، صورت گرفت.</a:t>
            </a:r>
            <a:endParaRPr lang="en-US" sz="1400" dirty="0">
              <a:solidFill>
                <a:schemeClr val="tx1"/>
              </a:solidFill>
              <a:cs typeface="B Nazanin" pitchFamily="2" charset="-78"/>
            </a:endParaRPr>
          </a:p>
          <a:p>
            <a:pPr algn="just" rtl="1">
              <a:lnSpc>
                <a:spcPct val="150000"/>
              </a:lnSpc>
            </a:pPr>
            <a:r>
              <a:rPr lang="ar-SA" sz="1400" u="sng" dirty="0">
                <a:solidFill>
                  <a:schemeClr val="tx1"/>
                </a:solidFill>
                <a:cs typeface="B Nazanin" pitchFamily="2" charset="-78"/>
              </a:rPr>
              <a:t>هـ) مشخص کردن نقشه گذربندهای مناسب در زمین</a:t>
            </a:r>
            <a:r>
              <a:rPr lang="fa-IR" sz="1400" u="sng" dirty="0">
                <a:solidFill>
                  <a:schemeClr val="tx1"/>
                </a:solidFill>
                <a:cs typeface="B Nazanin" pitchFamily="2" charset="-78"/>
              </a:rPr>
              <a:t> </a:t>
            </a:r>
            <a:r>
              <a:rPr lang="ar-SA" sz="1400" u="sng" dirty="0">
                <a:solidFill>
                  <a:schemeClr val="tx1"/>
                </a:solidFill>
                <a:cs typeface="B Nazanin" pitchFamily="2" charset="-78"/>
              </a:rPr>
              <a:t>های وسیع؛ </a:t>
            </a:r>
            <a:r>
              <a:rPr lang="ar-SA" sz="1400" dirty="0">
                <a:solidFill>
                  <a:schemeClr val="tx1"/>
                </a:solidFill>
                <a:cs typeface="B Nazanin" pitchFamily="2" charset="-78"/>
              </a:rPr>
              <a:t>این کار در زمین</a:t>
            </a:r>
            <a:r>
              <a:rPr lang="fa-IR" sz="1400" dirty="0">
                <a:solidFill>
                  <a:schemeClr val="tx1"/>
                </a:solidFill>
                <a:cs typeface="B Nazanin" pitchFamily="2" charset="-78"/>
              </a:rPr>
              <a:t> </a:t>
            </a:r>
            <a:r>
              <a:rPr lang="ar-SA" sz="1400" dirty="0">
                <a:solidFill>
                  <a:schemeClr val="tx1"/>
                </a:solidFill>
                <a:cs typeface="B Nazanin" pitchFamily="2" charset="-78"/>
              </a:rPr>
              <a:t>های داخل یا مجاور شهرها که احتمال توسعه و احداث ساختمان در آنها در دوره</a:t>
            </a:r>
            <a:r>
              <a:rPr lang="fa-IR" sz="1400" dirty="0">
                <a:solidFill>
                  <a:schemeClr val="tx1"/>
                </a:solidFill>
                <a:cs typeface="B Nazanin" pitchFamily="2" charset="-78"/>
              </a:rPr>
              <a:t> </a:t>
            </a:r>
            <a:r>
              <a:rPr lang="ar-SA" sz="1400" dirty="0">
                <a:solidFill>
                  <a:schemeClr val="tx1"/>
                </a:solidFill>
                <a:cs typeface="B Nazanin" pitchFamily="2" charset="-78"/>
              </a:rPr>
              <a:t>های میان­مدت آینده داده می</a:t>
            </a:r>
            <a:r>
              <a:rPr lang="fa-IR" sz="1400" dirty="0">
                <a:solidFill>
                  <a:schemeClr val="tx1"/>
                </a:solidFill>
                <a:cs typeface="B Nazanin" pitchFamily="2" charset="-78"/>
              </a:rPr>
              <a:t> </a:t>
            </a:r>
            <a:r>
              <a:rPr lang="ar-SA" sz="1400" dirty="0">
                <a:solidFill>
                  <a:schemeClr val="tx1"/>
                </a:solidFill>
                <a:cs typeface="B Nazanin" pitchFamily="2" charset="-78"/>
              </a:rPr>
              <a:t>شد انجام گرفت.</a:t>
            </a:r>
            <a:endParaRPr lang="en-US" sz="1400" dirty="0">
              <a:solidFill>
                <a:schemeClr val="tx1"/>
              </a:solidFill>
              <a:cs typeface="B Nazanin" pitchFamily="2" charset="-78"/>
            </a:endParaRPr>
          </a:p>
          <a:p>
            <a:pPr algn="just" rtl="1">
              <a:lnSpc>
                <a:spcPct val="150000"/>
              </a:lnSpc>
            </a:pPr>
            <a:r>
              <a:rPr lang="ar-SA" sz="1400" u="sng" dirty="0">
                <a:solidFill>
                  <a:schemeClr val="tx1"/>
                </a:solidFill>
                <a:cs typeface="B Nazanin" pitchFamily="2" charset="-78"/>
              </a:rPr>
              <a:t>و) توسعه و اصلاح بعضی از معابر در محله</a:t>
            </a:r>
            <a:r>
              <a:rPr lang="fa-IR" sz="1400" u="sng" dirty="0">
                <a:solidFill>
                  <a:schemeClr val="tx1"/>
                </a:solidFill>
                <a:cs typeface="B Nazanin" pitchFamily="2" charset="-78"/>
              </a:rPr>
              <a:t> </a:t>
            </a:r>
            <a:r>
              <a:rPr lang="ar-SA" sz="1400" u="sng" dirty="0">
                <a:solidFill>
                  <a:schemeClr val="tx1"/>
                </a:solidFill>
                <a:cs typeface="B Nazanin" pitchFamily="2" charset="-78"/>
              </a:rPr>
              <a:t>های قدیمی و موجود شهرها که قابلیت ادامه زندگی و کار در ساختمان</a:t>
            </a:r>
            <a:r>
              <a:rPr lang="fa-IR" sz="1400" u="sng" dirty="0">
                <a:solidFill>
                  <a:schemeClr val="tx1"/>
                </a:solidFill>
                <a:cs typeface="B Nazanin" pitchFamily="2" charset="-78"/>
              </a:rPr>
              <a:t> </a:t>
            </a:r>
            <a:r>
              <a:rPr lang="ar-SA" sz="1400" u="sng" dirty="0">
                <a:solidFill>
                  <a:schemeClr val="tx1"/>
                </a:solidFill>
                <a:cs typeface="B Nazanin" pitchFamily="2" charset="-78"/>
              </a:rPr>
              <a:t>های آنها وجود داشت</a:t>
            </a:r>
            <a:r>
              <a:rPr lang="ar-SA" sz="1400" dirty="0">
                <a:solidFill>
                  <a:schemeClr val="tx1"/>
                </a:solidFill>
                <a:cs typeface="B Nazanin" pitchFamily="2" charset="-78"/>
              </a:rPr>
              <a:t>، به منظور بهسازی و حفاظت این قبیل محله</a:t>
            </a:r>
            <a:r>
              <a:rPr lang="fa-IR" sz="1400" dirty="0">
                <a:solidFill>
                  <a:schemeClr val="tx1"/>
                </a:solidFill>
                <a:cs typeface="B Nazanin" pitchFamily="2" charset="-78"/>
              </a:rPr>
              <a:t> </a:t>
            </a:r>
            <a:r>
              <a:rPr lang="ar-SA" sz="1400" dirty="0">
                <a:solidFill>
                  <a:schemeClr val="tx1"/>
                </a:solidFill>
                <a:cs typeface="B Nazanin" pitchFamily="2" charset="-78"/>
              </a:rPr>
              <a:t>ها.</a:t>
            </a:r>
            <a:r>
              <a:rPr lang="fa-IR" sz="1400" dirty="0">
                <a:solidFill>
                  <a:schemeClr val="tx1"/>
                </a:solidFill>
                <a:cs typeface="B Nazanin" pitchFamily="2" charset="-78"/>
              </a:rPr>
              <a:t> (پور احمد، 1384، 140)</a:t>
            </a:r>
          </a:p>
          <a:p>
            <a:pPr algn="r" rtl="1">
              <a:lnSpc>
                <a:spcPct val="150000"/>
              </a:lnSpc>
            </a:pPr>
            <a:endParaRPr lang="fa-IR" sz="1400" dirty="0">
              <a:solidFill>
                <a:schemeClr val="tx1"/>
              </a:solidFill>
              <a:cs typeface="B Nazanin" pitchFamily="2" charset="-78"/>
            </a:endParaRPr>
          </a:p>
          <a:p>
            <a:pPr algn="just" rtl="1">
              <a:lnSpc>
                <a:spcPct val="150000"/>
              </a:lnSpc>
            </a:pPr>
            <a:r>
              <a:rPr lang="ar-SA" sz="1400" dirty="0">
                <a:solidFill>
                  <a:schemeClr val="tx1"/>
                </a:solidFill>
                <a:cs typeface="B Nazanin" pitchFamily="2" charset="-78"/>
              </a:rPr>
              <a:t>شایان یادآوری است که در این دوره آیین</a:t>
            </a:r>
            <a:r>
              <a:rPr lang="fa-IR" sz="1400" dirty="0">
                <a:solidFill>
                  <a:schemeClr val="tx1"/>
                </a:solidFill>
                <a:cs typeface="B Nazanin" pitchFamily="2" charset="-78"/>
              </a:rPr>
              <a:t> </a:t>
            </a:r>
            <a:r>
              <a:rPr lang="ar-SA" sz="1400" dirty="0">
                <a:solidFill>
                  <a:schemeClr val="tx1"/>
                </a:solidFill>
                <a:cs typeface="B Nazanin" pitchFamily="2" charset="-78"/>
              </a:rPr>
              <a:t>نامه</a:t>
            </a:r>
            <a:r>
              <a:rPr lang="fa-IR" sz="1400" dirty="0">
                <a:solidFill>
                  <a:schemeClr val="tx1"/>
                </a:solidFill>
                <a:cs typeface="B Nazanin" pitchFamily="2" charset="-78"/>
              </a:rPr>
              <a:t> </a:t>
            </a:r>
            <a:r>
              <a:rPr lang="ar-SA" sz="1400" dirty="0">
                <a:solidFill>
                  <a:schemeClr val="tx1"/>
                </a:solidFill>
                <a:cs typeface="B Nazanin" pitchFamily="2" charset="-78"/>
              </a:rPr>
              <a:t>ها و ضوابط چندان مؤثر و مفیدی برای تنظیم امورشهرسازی و نوسازی و بهسازی شهرها از تصویب نگذشت و معیارها و ضوابط سازمانی محکمی برای پیشبرد فعالیت</a:t>
            </a:r>
            <a:r>
              <a:rPr lang="fa-IR" sz="1400" dirty="0">
                <a:solidFill>
                  <a:schemeClr val="tx1"/>
                </a:solidFill>
                <a:cs typeface="B Nazanin" pitchFamily="2" charset="-78"/>
              </a:rPr>
              <a:t> </a:t>
            </a:r>
            <a:r>
              <a:rPr lang="ar-SA" sz="1400" dirty="0">
                <a:solidFill>
                  <a:schemeClr val="tx1"/>
                </a:solidFill>
                <a:cs typeface="B Nazanin" pitchFamily="2" charset="-78"/>
              </a:rPr>
              <a:t>های مذکور برقرار نشد.</a:t>
            </a:r>
            <a:endParaRPr lang="fa-IR"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همچنین توسعه شهری با اولویت خیابان و اتومبیل مورد توجه قرار گرفت. در سال 1312“ قانون احداث و توسعه معابر ” به تصویب رسید.این قانون راه را برای تخریب گسترده بافت ها و بنا های تاریخی شهر ها هموار ساخت و آسیب های فراوانی را به بافت های با ارزش شهری وارد ساخت. از نمونه برنامه هایی که در قانون فوق به اجرا درآمدند می توان احداث خیابانهای 15 خرداد (بوذرجمهری سابق) و خیام ، طرح هندسی شهر همدان ارائه شده توسط ”کارل فریش" مهندس چرم ساز و رئیس کارخانه چرم ساز ی همدان ، خیابان امام خمینی در سمنان ، خیابان زند در شیراز و یا دیگر خیابان های اصلی شهر ها با بریدن بافت های تاریخی و به خصوص بازار موجبات</a:t>
            </a:r>
          </a:p>
          <a:p>
            <a:pPr algn="just" rtl="1">
              <a:lnSpc>
                <a:spcPct val="150000"/>
              </a:lnSpc>
            </a:pPr>
            <a:r>
              <a:rPr lang="fa-IR" sz="1400" dirty="0">
                <a:solidFill>
                  <a:schemeClr val="tx1"/>
                </a:solidFill>
                <a:cs typeface="B Nazanin" pitchFamily="2" charset="-78"/>
              </a:rPr>
              <a:t>دگرگونی های وسیعی را فراهم آوردند ، ذکر کرد که سازمان محلات خود را دچارآسیب جدی نمود. خیابانهای</a:t>
            </a:r>
            <a:endParaRPr lang="en-US"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p:txBody>
      </p:sp>
      <p:pic>
        <p:nvPicPr>
          <p:cNvPr id="4099" name="Picture 3" descr="C:\Documents and Settings\GIGABYTE\Desktop\1.jpg"/>
          <p:cNvPicPr>
            <a:picLocks noChangeAspect="1" noChangeArrowheads="1"/>
          </p:cNvPicPr>
          <p:nvPr/>
        </p:nvPicPr>
        <p:blipFill>
          <a:blip r:embed="rId3" cstate="print">
            <a:clrChange>
              <a:clrFrom>
                <a:srgbClr val="FFFFFF"/>
              </a:clrFrom>
              <a:clrTo>
                <a:srgbClr val="FFFFFF">
                  <a:alpha val="0"/>
                </a:srgbClr>
              </a:clrTo>
            </a:clrChange>
            <a:lum contrast="20000"/>
          </a:blip>
          <a:srcRect/>
          <a:stretch>
            <a:fillRect/>
          </a:stretch>
        </p:blipFill>
        <p:spPr bwMode="auto">
          <a:xfrm>
            <a:off x="2209805" y="1066801"/>
            <a:ext cx="2473325" cy="2293308"/>
          </a:xfrm>
          <a:prstGeom prst="rect">
            <a:avLst/>
          </a:prstGeom>
          <a:noFill/>
        </p:spPr>
      </p:pic>
      <p:sp>
        <p:nvSpPr>
          <p:cNvPr id="7" name="TextBox 6"/>
          <p:cNvSpPr txBox="1"/>
          <p:nvPr/>
        </p:nvSpPr>
        <p:spPr>
          <a:xfrm>
            <a:off x="2057400" y="3276600"/>
            <a:ext cx="2590800" cy="276999"/>
          </a:xfrm>
          <a:prstGeom prst="rect">
            <a:avLst/>
          </a:prstGeom>
          <a:noFill/>
        </p:spPr>
        <p:txBody>
          <a:bodyPr wrap="square" rtlCol="0">
            <a:spAutoFit/>
          </a:bodyPr>
          <a:lstStyle/>
          <a:p>
            <a:pPr algn="r"/>
            <a:r>
              <a:rPr lang="fa-IR" sz="1200" dirty="0">
                <a:cs typeface="B Nazanin" pitchFamily="2" charset="-78"/>
              </a:rPr>
              <a:t>عکس   8 - احداث خیابان کمربندی تهران -1318</a:t>
            </a:r>
            <a:endParaRPr lang="en-US" sz="1200" dirty="0">
              <a:cs typeface="B Nazanin" pitchFamily="2" charset="-78"/>
            </a:endParaRPr>
          </a:p>
        </p:txBody>
      </p:sp>
      <p:pic>
        <p:nvPicPr>
          <p:cNvPr id="8" name="Picture 5" descr="C:\Documents and Settings\GIGABYTE\Desktop\baftZir.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rot="5400000">
            <a:off x="501659" y="8655066"/>
            <a:ext cx="749282" cy="1600199"/>
          </a:xfrm>
          <a:prstGeom prst="rect">
            <a:avLst/>
          </a:prstGeom>
          <a:noFill/>
        </p:spPr>
      </p:pic>
      <p:sp>
        <p:nvSpPr>
          <p:cNvPr id="10"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rtl="1">
              <a:lnSpc>
                <a:spcPct val="150000"/>
              </a:lnSpc>
            </a:pPr>
            <a:endParaRPr lang="fa-IR" sz="10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جدید که زمانی عناصر مکمل سازمان و شالوده کهن بافتهای شهری بودند به عنوان عناصر مسلط جایگزین شدند و بخش اعظم فعالیتهای اقتصادی بازار به خیابان منتقل گردیدند. (حبیبی، 1385،ص 30)</a:t>
            </a:r>
          </a:p>
          <a:p>
            <a:pPr algn="just" rtl="1">
              <a:lnSpc>
                <a:spcPct val="150000"/>
              </a:lnSpc>
            </a:pPr>
            <a:r>
              <a:rPr lang="fa-IR" sz="1400" dirty="0">
                <a:solidFill>
                  <a:schemeClr val="tx1"/>
                </a:solidFill>
                <a:cs typeface="B Nazanin" pitchFamily="2" charset="-78"/>
              </a:rPr>
              <a:t>تخریب دیوارهای کهن شهری نیز در کنار این مداخلات تحقق پیدا کردند. در سالهای 1316 و نیز در فاصله سالهای 20-1310 طرحهای مختلف در تهران به اجرا درآمدند که به عنوان مداخلات ارادی در بافتهای کهن شهری تلقی می شوند. </a:t>
            </a: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براساس تفکر این طرحها و نیز نتیجه این مداخلات، بافت شهرها به جای شهر تولیدی بر پایه نیازها و خواستهای گردش سرمایه و کالا هماهنگ شدند. فرسودگی اندام شهرها به فرسودگی نیازهای اجتماعی- فرهنگی تعمیم یافته و در تهران 70 درصد از سطح ساخته شده شهر، تخریبی تلقی گردید. اقدامات مداخله ای در شهرها در این دوره به سه گروه تقسیم می­شود:</a:t>
            </a:r>
          </a:p>
          <a:p>
            <a:pPr algn="r" rtl="1">
              <a:lnSpc>
                <a:spcPct val="150000"/>
              </a:lnSpc>
            </a:pPr>
            <a:r>
              <a:rPr lang="fa-IR" sz="1400" dirty="0">
                <a:solidFill>
                  <a:schemeClr val="tx1"/>
                </a:solidFill>
                <a:cs typeface="B Nazanin" pitchFamily="2" charset="-78"/>
              </a:rPr>
              <a:t> اول، ایجاد خیابانهای جدید و توسعه خیابانهای قدیم. </a:t>
            </a:r>
          </a:p>
          <a:p>
            <a:pPr algn="r" rtl="1">
              <a:lnSpc>
                <a:spcPct val="150000"/>
              </a:lnSpc>
            </a:pPr>
            <a:r>
              <a:rPr lang="fa-IR" sz="1400" dirty="0">
                <a:solidFill>
                  <a:schemeClr val="tx1"/>
                </a:solidFill>
                <a:cs typeface="B Nazanin" pitchFamily="2" charset="-78"/>
              </a:rPr>
              <a:t>دوم، سنگفروش و آسفالت ریزی خیابانها. </a:t>
            </a:r>
          </a:p>
          <a:p>
            <a:pPr algn="just" rtl="1">
              <a:lnSpc>
                <a:spcPct val="150000"/>
              </a:lnSpc>
            </a:pPr>
            <a:r>
              <a:rPr lang="fa-IR" sz="1400" dirty="0">
                <a:solidFill>
                  <a:schemeClr val="tx1"/>
                </a:solidFill>
                <a:cs typeface="B Nazanin" pitchFamily="2" charset="-78"/>
              </a:rPr>
              <a:t>سوم، متحدالشکل کردن ساختمانهای طرفین خیابانها و احداث ساختمانهای دولتی متعدد با روشهای جدید جایگزین اسلوب سنتی. </a:t>
            </a:r>
            <a:endParaRPr lang="en-US"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اقدامات فوق الذکر منجر به پیدایش سبک جدیدی از شهرسازی شدند که به تعبیری «سبک تهران» نامیده می شود لازم به ذکر است در این دوره، توجه خاصی به تک بناهای باارزش و ملحقات ارزشمند ابنیه و بافتهای تاریخی معطوف شده بود. (پور احمد، 1384، ص 140)</a:t>
            </a:r>
          </a:p>
          <a:p>
            <a:pPr algn="just" rtl="1">
              <a:lnSpc>
                <a:spcPct val="150000"/>
              </a:lnSpc>
            </a:pPr>
            <a:r>
              <a:rPr lang="fa-IR" sz="1400" dirty="0">
                <a:solidFill>
                  <a:schemeClr val="tx1"/>
                </a:solidFill>
                <a:cs typeface="B Nazanin" pitchFamily="2" charset="-78"/>
              </a:rPr>
              <a:t>پیشرفت تکنولوژیکی و ظهور مصالح جدید چون فولاد و سیمان، رواج ملی گرایی و گرایش به نوسازی ، شرایط جدیدی را در کشور پدید آورد. نوع دخالت در بافت ها با رویکرد تخریب و نوسازی همراه بود، علاوه بر انکه با تخریب حصار شهر ها، زمینه توسعه شتاب زده را برای قسمت های جدید شهری فراهم اورد. گرایش به نوگرایی و تقلید از غرب به عنوان نماد توسعه یافتگی ، مهمترین مشخصه این دوران است. از معماران مهم این دوره که سهم مهمی در این گرایش نوپردازانه داشته اند میتوان به محسن فروغی، وارطان هوانسیان، آبکا وباغیان اشاره کرد.</a:t>
            </a: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p:txBody>
      </p:sp>
      <p:pic>
        <p:nvPicPr>
          <p:cNvPr id="5" name="Picture 4" descr="C:\Documents and Settings\GIGABYTE\Desktop\tehran88.jpg"/>
          <p:cNvPicPr>
            <a:picLocks noChangeAspect="1" noChangeArrowheads="1"/>
          </p:cNvPicPr>
          <p:nvPr/>
        </p:nvPicPr>
        <p:blipFill>
          <a:blip r:embed="rId3" cstate="print">
            <a:clrChange>
              <a:clrFrom>
                <a:srgbClr val="FFFFFF"/>
              </a:clrFrom>
              <a:clrTo>
                <a:srgbClr val="FFFFFF">
                  <a:alpha val="0"/>
                </a:srgbClr>
              </a:clrTo>
            </a:clrChange>
            <a:lum bright="-20000"/>
          </a:blip>
          <a:srcRect/>
          <a:stretch>
            <a:fillRect/>
          </a:stretch>
        </p:blipFill>
        <p:spPr bwMode="auto">
          <a:xfrm>
            <a:off x="1066800" y="1905001"/>
            <a:ext cx="2057400" cy="1979649"/>
          </a:xfrm>
          <a:prstGeom prst="rect">
            <a:avLst/>
          </a:prstGeom>
          <a:noFill/>
        </p:spPr>
      </p:pic>
      <p:sp>
        <p:nvSpPr>
          <p:cNvPr id="7" name="TextBox 6"/>
          <p:cNvSpPr txBox="1"/>
          <p:nvPr/>
        </p:nvSpPr>
        <p:spPr>
          <a:xfrm>
            <a:off x="685799" y="3809999"/>
            <a:ext cx="2438401" cy="276999"/>
          </a:xfrm>
          <a:prstGeom prst="rect">
            <a:avLst/>
          </a:prstGeom>
          <a:noFill/>
        </p:spPr>
        <p:txBody>
          <a:bodyPr wrap="square" rtlCol="0">
            <a:spAutoFit/>
          </a:bodyPr>
          <a:lstStyle/>
          <a:p>
            <a:pPr algn="r"/>
            <a:r>
              <a:rPr lang="fa-IR" sz="1200" dirty="0">
                <a:cs typeface="B Nazanin" pitchFamily="2" charset="-78"/>
              </a:rPr>
              <a:t>عکس  10  - تخریب بخشی از حصار تهران</a:t>
            </a:r>
            <a:endParaRPr lang="en-US" sz="1200" dirty="0">
              <a:cs typeface="B Nazanin" pitchFamily="2" charset="-78"/>
            </a:endParaRPr>
          </a:p>
        </p:txBody>
      </p:sp>
      <p:pic>
        <p:nvPicPr>
          <p:cNvPr id="1026" name="Picture 2" descr="E:\arshive\nazanin\baft farsude\photoshop\Untitled-1 copy.jpg"/>
          <p:cNvPicPr>
            <a:picLocks noChangeAspect="1" noChangeArrowheads="1"/>
          </p:cNvPicPr>
          <p:nvPr/>
        </p:nvPicPr>
        <p:blipFill>
          <a:blip r:embed="rId4" cstate="print">
            <a:clrChange>
              <a:clrFrom>
                <a:srgbClr val="FFFFFF"/>
              </a:clrFrom>
              <a:clrTo>
                <a:srgbClr val="FFFFFF">
                  <a:alpha val="0"/>
                </a:srgbClr>
              </a:clrTo>
            </a:clrChange>
            <a:lum bright="-10000" contrast="-30000"/>
          </a:blip>
          <a:srcRect l="50579" t="18889" r="12383" b="17778"/>
          <a:stretch>
            <a:fillRect/>
          </a:stretch>
        </p:blipFill>
        <p:spPr bwMode="auto">
          <a:xfrm>
            <a:off x="3505199" y="1828805"/>
            <a:ext cx="2362200" cy="2137227"/>
          </a:xfrm>
          <a:prstGeom prst="rect">
            <a:avLst/>
          </a:prstGeom>
          <a:noFill/>
        </p:spPr>
      </p:pic>
      <p:sp>
        <p:nvSpPr>
          <p:cNvPr id="8" name="TextBox 7"/>
          <p:cNvSpPr txBox="1"/>
          <p:nvPr/>
        </p:nvSpPr>
        <p:spPr>
          <a:xfrm>
            <a:off x="3429000" y="3784684"/>
            <a:ext cx="2590800" cy="276999"/>
          </a:xfrm>
          <a:prstGeom prst="rect">
            <a:avLst/>
          </a:prstGeom>
          <a:noFill/>
        </p:spPr>
        <p:txBody>
          <a:bodyPr wrap="square" rtlCol="0">
            <a:spAutoFit/>
          </a:bodyPr>
          <a:lstStyle/>
          <a:p>
            <a:pPr algn="r"/>
            <a:r>
              <a:rPr lang="fa-IR" sz="1200" dirty="0">
                <a:cs typeface="B Nazanin" pitchFamily="2" charset="-78"/>
              </a:rPr>
              <a:t>عکس    9- خیابان 15 خرداد (بوذر جمهری سابق)</a:t>
            </a:r>
            <a:endParaRPr lang="en-US" sz="1200" dirty="0">
              <a:cs typeface="B Nazanin" pitchFamily="2" charset="-78"/>
            </a:endParaRPr>
          </a:p>
        </p:txBody>
      </p:sp>
      <p:pic>
        <p:nvPicPr>
          <p:cNvPr id="9" name="Picture 5" descr="C:\Documents and Settings\GIGABYTE\Desktop\baftZir.jpg"/>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rot="5400000">
            <a:off x="501659" y="8655066"/>
            <a:ext cx="749282" cy="1600199"/>
          </a:xfrm>
          <a:prstGeom prst="rect">
            <a:avLst/>
          </a:prstGeom>
          <a:noFill/>
        </p:spPr>
      </p:pic>
      <p:sp>
        <p:nvSpPr>
          <p:cNvPr id="11"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3">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rtl="1">
              <a:lnSpc>
                <a:spcPct val="150000"/>
              </a:lnSpc>
            </a:pPr>
            <a:endParaRPr lang="fa-IR" sz="1400" dirty="0">
              <a:solidFill>
                <a:schemeClr val="tx1"/>
              </a:solidFill>
              <a:cs typeface="B Nazanin" pitchFamily="2" charset="-78"/>
            </a:endParaRPr>
          </a:p>
          <a:p>
            <a:pPr algn="r" rtl="1">
              <a:lnSpc>
                <a:spcPct val="150000"/>
              </a:lnSpc>
            </a:pPr>
            <a:r>
              <a:rPr lang="fa-IR" sz="1600" b="1" dirty="0">
                <a:solidFill>
                  <a:schemeClr val="tx1"/>
                </a:solidFill>
                <a:cs typeface="B Nazanin" pitchFamily="2" charset="-78"/>
              </a:rPr>
              <a:t>دوره پهلوی دوم تا پیروزی انقلاب اسلامی (57- 1320 شمسی):</a:t>
            </a:r>
          </a:p>
          <a:p>
            <a:pPr algn="just" rtl="1">
              <a:lnSpc>
                <a:spcPct val="150000"/>
              </a:lnSpc>
            </a:pPr>
            <a:r>
              <a:rPr lang="ar-SA" sz="1400" dirty="0">
                <a:solidFill>
                  <a:schemeClr val="tx1"/>
                </a:solidFill>
                <a:cs typeface="B Nazanin" pitchFamily="2" charset="-78"/>
              </a:rPr>
              <a:t>به طور مختصر می</a:t>
            </a:r>
            <a:r>
              <a:rPr lang="fa-IR" sz="1400" dirty="0">
                <a:solidFill>
                  <a:schemeClr val="tx1"/>
                </a:solidFill>
                <a:cs typeface="B Nazanin" pitchFamily="2" charset="-78"/>
              </a:rPr>
              <a:t> </a:t>
            </a:r>
            <a:r>
              <a:rPr lang="ar-SA" sz="1400" dirty="0">
                <a:solidFill>
                  <a:schemeClr val="tx1"/>
                </a:solidFill>
                <a:cs typeface="B Nazanin" pitchFamily="2" charset="-78"/>
              </a:rPr>
              <a:t>توان گفت که سیاست</a:t>
            </a:r>
            <a:r>
              <a:rPr lang="fa-IR" sz="1400" dirty="0">
                <a:solidFill>
                  <a:schemeClr val="tx1"/>
                </a:solidFill>
                <a:cs typeface="B Nazanin" pitchFamily="2" charset="-78"/>
              </a:rPr>
              <a:t> </a:t>
            </a:r>
            <a:r>
              <a:rPr lang="ar-SA" sz="1400" dirty="0">
                <a:solidFill>
                  <a:schemeClr val="tx1"/>
                </a:solidFill>
                <a:cs typeface="B Nazanin" pitchFamily="2" charset="-78"/>
              </a:rPr>
              <a:t>های بهسازی و نوسازی شهری این دوره بیشتر به دنبال تصویب قوانین و روش</a:t>
            </a:r>
            <a:r>
              <a:rPr lang="fa-IR" sz="1400" dirty="0">
                <a:solidFill>
                  <a:schemeClr val="tx1"/>
                </a:solidFill>
                <a:cs typeface="B Nazanin" pitchFamily="2" charset="-78"/>
              </a:rPr>
              <a:t> </a:t>
            </a:r>
            <a:r>
              <a:rPr lang="ar-SA" sz="1400" dirty="0">
                <a:solidFill>
                  <a:schemeClr val="tx1"/>
                </a:solidFill>
                <a:cs typeface="B Nazanin" pitchFamily="2" charset="-78"/>
              </a:rPr>
              <a:t>هایی برای کسب درآمد بود و در نتیجه اقدامات مداخله</a:t>
            </a:r>
            <a:r>
              <a:rPr lang="fa-IR" sz="1400" dirty="0">
                <a:solidFill>
                  <a:schemeClr val="tx1"/>
                </a:solidFill>
                <a:cs typeface="B Nazanin" pitchFamily="2" charset="-78"/>
              </a:rPr>
              <a:t> </a:t>
            </a:r>
            <a:r>
              <a:rPr lang="ar-SA" sz="1400" dirty="0">
                <a:solidFill>
                  <a:schemeClr val="tx1"/>
                </a:solidFill>
                <a:cs typeface="B Nazanin" pitchFamily="2" charset="-78"/>
              </a:rPr>
              <a:t>ای جهت بهسازی و نوسازی و مرمت بافت</a:t>
            </a:r>
            <a:r>
              <a:rPr lang="fa-IR" sz="1400" dirty="0">
                <a:solidFill>
                  <a:schemeClr val="tx1"/>
                </a:solidFill>
                <a:cs typeface="B Nazanin" pitchFamily="2" charset="-78"/>
              </a:rPr>
              <a:t> </a:t>
            </a:r>
            <a:r>
              <a:rPr lang="ar-SA" sz="1400" dirty="0">
                <a:solidFill>
                  <a:schemeClr val="tx1"/>
                </a:solidFill>
                <a:cs typeface="B Nazanin" pitchFamily="2" charset="-78"/>
              </a:rPr>
              <a:t>های قدیم شهری با شروع اولین برنامه</a:t>
            </a:r>
            <a:r>
              <a:rPr lang="fa-IR" sz="1400" dirty="0">
                <a:solidFill>
                  <a:schemeClr val="tx1"/>
                </a:solidFill>
                <a:cs typeface="B Nazanin" pitchFamily="2" charset="-78"/>
              </a:rPr>
              <a:t> </a:t>
            </a:r>
            <a:r>
              <a:rPr lang="ar-SA" sz="1400" dirty="0">
                <a:solidFill>
                  <a:schemeClr val="tx1"/>
                </a:solidFill>
                <a:cs typeface="B Nazanin" pitchFamily="2" charset="-78"/>
              </a:rPr>
              <a:t>عمرانی در سال1327 مصادف بود. در اینجا ضمن مشخص کردن مهم</a:t>
            </a:r>
            <a:r>
              <a:rPr lang="fa-IR" sz="1400" dirty="0">
                <a:solidFill>
                  <a:schemeClr val="tx1"/>
                </a:solidFill>
                <a:cs typeface="B Nazanin" pitchFamily="2" charset="-78"/>
              </a:rPr>
              <a:t> </a:t>
            </a:r>
            <a:r>
              <a:rPr lang="ar-SA" sz="1400" dirty="0">
                <a:solidFill>
                  <a:schemeClr val="tx1"/>
                </a:solidFill>
                <a:cs typeface="B Nazanin" pitchFamily="2" charset="-78"/>
              </a:rPr>
              <a:t>ترین سیاست</a:t>
            </a:r>
            <a:r>
              <a:rPr lang="fa-IR" sz="1400" dirty="0">
                <a:solidFill>
                  <a:schemeClr val="tx1"/>
                </a:solidFill>
                <a:cs typeface="B Nazanin" pitchFamily="2" charset="-78"/>
              </a:rPr>
              <a:t> </a:t>
            </a:r>
            <a:r>
              <a:rPr lang="ar-SA" sz="1400" dirty="0">
                <a:solidFill>
                  <a:schemeClr val="tx1"/>
                </a:solidFill>
                <a:cs typeface="B Nazanin" pitchFamily="2" charset="-78"/>
              </a:rPr>
              <a:t>های برنامه</a:t>
            </a:r>
            <a:r>
              <a:rPr lang="fa-IR" sz="1400" dirty="0">
                <a:solidFill>
                  <a:schemeClr val="tx1"/>
                </a:solidFill>
                <a:cs typeface="B Nazanin" pitchFamily="2" charset="-78"/>
              </a:rPr>
              <a:t> </a:t>
            </a:r>
            <a:r>
              <a:rPr lang="ar-SA" sz="1400" dirty="0">
                <a:solidFill>
                  <a:schemeClr val="tx1"/>
                </a:solidFill>
                <a:cs typeface="B Nazanin" pitchFamily="2" charset="-78"/>
              </a:rPr>
              <a:t>های عمرانی برای توسعه شهری و بهسازی و نوسازی، اثر آنها را بربافت</a:t>
            </a:r>
            <a:r>
              <a:rPr lang="fa-IR" sz="1400" dirty="0">
                <a:solidFill>
                  <a:schemeClr val="tx1"/>
                </a:solidFill>
                <a:cs typeface="B Nazanin" pitchFamily="2" charset="-78"/>
              </a:rPr>
              <a:t> </a:t>
            </a:r>
            <a:r>
              <a:rPr lang="ar-SA" sz="1400" dirty="0">
                <a:solidFill>
                  <a:schemeClr val="tx1"/>
                </a:solidFill>
                <a:cs typeface="B Nazanin" pitchFamily="2" charset="-78"/>
              </a:rPr>
              <a:t>های قدیمی مرور می</a:t>
            </a:r>
            <a:r>
              <a:rPr lang="fa-IR" sz="1400" dirty="0">
                <a:solidFill>
                  <a:schemeClr val="tx1"/>
                </a:solidFill>
                <a:cs typeface="B Nazanin" pitchFamily="2" charset="-78"/>
              </a:rPr>
              <a:t> </a:t>
            </a:r>
            <a:r>
              <a:rPr lang="ar-SA" sz="1400" dirty="0">
                <a:solidFill>
                  <a:schemeClr val="tx1"/>
                </a:solidFill>
                <a:cs typeface="B Nazanin" pitchFamily="2" charset="-78"/>
              </a:rPr>
              <a:t>کنیم.</a:t>
            </a:r>
            <a:endParaRPr lang="en-US" sz="1400" dirty="0">
              <a:solidFill>
                <a:schemeClr val="tx1"/>
              </a:solidFill>
              <a:cs typeface="B Nazanin" pitchFamily="2" charset="-78"/>
            </a:endParaRPr>
          </a:p>
          <a:p>
            <a:pPr algn="r" rtl="1">
              <a:lnSpc>
                <a:spcPct val="150000"/>
              </a:lnSpc>
            </a:pPr>
            <a:r>
              <a:rPr lang="fa-IR" sz="1400" dirty="0">
                <a:solidFill>
                  <a:schemeClr val="tx1"/>
                </a:solidFill>
                <a:cs typeface="B Nazanin" pitchFamily="2" charset="-78"/>
              </a:rPr>
              <a:t>این دوره خود به دو بخش زیر قابل تفکیک است:</a:t>
            </a:r>
          </a:p>
          <a:p>
            <a:pPr algn="r" rtl="1">
              <a:lnSpc>
                <a:spcPct val="150000"/>
              </a:lnSpc>
            </a:pPr>
            <a:r>
              <a:rPr lang="fa-IR" sz="1400" dirty="0">
                <a:solidFill>
                  <a:schemeClr val="tx1"/>
                </a:solidFill>
                <a:cs typeface="B Nazanin" pitchFamily="2" charset="-78"/>
              </a:rPr>
              <a:t>1. از اصلاحیه قانون حفظ آثار ملی تا تشکیل سازمان ملی حفاظت آثار باستانی – (1323 تا 1344)</a:t>
            </a:r>
            <a:endParaRPr lang="en-US" sz="1400" dirty="0">
              <a:solidFill>
                <a:schemeClr val="tx1"/>
              </a:solidFill>
              <a:cs typeface="B Nazanin" pitchFamily="2" charset="-78"/>
            </a:endParaRPr>
          </a:p>
          <a:p>
            <a:pPr algn="r" rtl="1">
              <a:lnSpc>
                <a:spcPct val="150000"/>
              </a:lnSpc>
            </a:pPr>
            <a:r>
              <a:rPr lang="fa-IR" sz="1400" dirty="0">
                <a:solidFill>
                  <a:schemeClr val="tx1"/>
                </a:solidFill>
                <a:cs typeface="B Nazanin" pitchFamily="2" charset="-78"/>
              </a:rPr>
              <a:t>2. از تشکیل سازمان ملی حفاظت آثار باستانی تا پیروزی انقلاب اسلامی – (1344 تا 1357)</a:t>
            </a:r>
          </a:p>
          <a:p>
            <a:pPr algn="r" rtl="1">
              <a:lnSpc>
                <a:spcPct val="150000"/>
              </a:lnSpc>
            </a:pPr>
            <a:endParaRPr lang="fa-IR" sz="1400" dirty="0">
              <a:solidFill>
                <a:schemeClr val="tx1"/>
              </a:solidFill>
              <a:cs typeface="B Nazanin" pitchFamily="2" charset="-78"/>
            </a:endParaRPr>
          </a:p>
          <a:p>
            <a:pPr algn="just" rtl="1">
              <a:lnSpc>
                <a:spcPct val="150000"/>
              </a:lnSpc>
            </a:pPr>
            <a:r>
              <a:rPr lang="fa-IR" sz="1400" b="1" dirty="0">
                <a:solidFill>
                  <a:schemeClr val="tx1"/>
                </a:solidFill>
                <a:cs typeface="B Nazanin" pitchFamily="2" charset="-78"/>
              </a:rPr>
              <a:t>از اصلاحیه قانون حفظ آثار ملی تا تشکیل سازمان ملی حفاظت آثار باستانی– (1323 تا 1344)</a:t>
            </a:r>
          </a:p>
          <a:p>
            <a:pPr algn="just" rtl="1">
              <a:lnSpc>
                <a:spcPct val="150000"/>
              </a:lnSpc>
            </a:pPr>
            <a:r>
              <a:rPr lang="fa-IR" sz="1400" b="1" dirty="0">
                <a:solidFill>
                  <a:schemeClr val="tx1"/>
                </a:solidFill>
                <a:cs typeface="B Nazanin" pitchFamily="2" charset="-78"/>
              </a:rPr>
              <a:t> </a:t>
            </a:r>
            <a:r>
              <a:rPr lang="fa-IR" sz="1400" dirty="0">
                <a:solidFill>
                  <a:schemeClr val="tx1"/>
                </a:solidFill>
                <a:cs typeface="B Nazanin" pitchFamily="2" charset="-78"/>
              </a:rPr>
              <a:t>این دوره تاریخی از تصویب اصلاحیه قانون حفظ آثار ملی در مجلس شورای ملی تا تشکیل سازمان ملی حفاظت آثار باستانی ، و انتقال آن از وزارت آموزش و پرورش به وزارت فرهنگ و هنر مربوط می شود. در سال 1329 و با آغاز برنامه های اصلاحات رزم آرا ، بهسازی خیابان های اطراف کاخ گلستان و بافت تاریخی تهران اغازشد. تخریب تکیه دولت در سال 1327 و دیگر بنا های با ارزش دوران قاجار در جریان خیابان کشی ها منجر به تصویب آیین نامه ای مبنی بر لزوم حفظ ابنیه تاریخی هنگام گسترش و تعریض معابر در سال 1335 شد. </a:t>
            </a:r>
          </a:p>
          <a:p>
            <a:pPr algn="just" rtl="1">
              <a:lnSpc>
                <a:spcPct val="150000"/>
              </a:lnSpc>
            </a:pPr>
            <a:r>
              <a:rPr lang="fa-IR" sz="1400" dirty="0">
                <a:solidFill>
                  <a:schemeClr val="tx1"/>
                </a:solidFill>
                <a:cs typeface="B Nazanin" pitchFamily="2" charset="-78"/>
              </a:rPr>
              <a:t>بر اساس قانون ” تملک زمین ها برای اجرای برنامه های شهرسازی“ (1339)دولت می توانست برای اجرای طرحهای عمرانی به تملک بپردازد، قانونی که روند تخریب بافت های مرکزی شهر ها را شدت بخشید. اجرای قانون تملک ، باعث آسیب به بافت ها و کاهش کیفیت زندگی فعال شهری در آنها شد. مفهوم حفاظت در این دوران، خرید بنا های با ارزش و نگهداری صرف آنهاست. (حناچی،1386، ص 55)</a:t>
            </a:r>
          </a:p>
          <a:p>
            <a:pPr lvl="0" algn="just" rtl="1">
              <a:lnSpc>
                <a:spcPct val="150000"/>
              </a:lnSpc>
            </a:pPr>
            <a:r>
              <a:rPr lang="fa-IR" sz="1400" dirty="0">
                <a:solidFill>
                  <a:schemeClr val="tx1"/>
                </a:solidFill>
                <a:cs typeface="B Nazanin" pitchFamily="2" charset="-78"/>
              </a:rPr>
              <a:t>همچنین دانشکده هنر های زیبا در آغاز سومین دهه فعالیت های آموزشی خویش، در این دوران مروج آموزش های کلاسیک هنر های زیبای فرانسه در زمینه معماری است. عبد العزیز فرمانفرمائیان، هوشنگ سیحون، آفتاندلیاس، حیدر غیایی، محمد رضا مقتدر، ایرج اعتصام، آندرف، بهمن پاک نیا، منقح، شریف زاده، عبد الحمید اشراق و ... از این گروه هستند. </a:t>
            </a:r>
          </a:p>
          <a:p>
            <a:pPr lvl="0" algn="just" rtl="1">
              <a:lnSpc>
                <a:spcPct val="150000"/>
              </a:lnSpc>
            </a:pPr>
            <a:r>
              <a:rPr lang="fa-IR" sz="1400" dirty="0">
                <a:solidFill>
                  <a:schemeClr val="tx1"/>
                </a:solidFill>
                <a:cs typeface="B Nazanin" pitchFamily="2" charset="-78"/>
              </a:rPr>
              <a:t>برنامه اول عمرانی (1333-1327) اولین اقدام نظام مند در هدایت توسعه به شمار می آید.این طرح که توسط مهندسین مشاور ماورابحار که آمریکایی بودند تهیه شده بود ، از نظر سهم از کل اعتبار، اولویت را به فصل اصلاحات اجتماعی و شهری داده بود، اما اگر بتوان به اقدامات انجام شده در این فصل نام سیاستهای بافت کهن</a:t>
            </a:r>
          </a:p>
          <a:p>
            <a:pPr lvl="0" algn="just"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p:txBody>
      </p:sp>
      <p:pic>
        <p:nvPicPr>
          <p:cNvPr id="7" name="Picture 5" descr="C:\Documents and Settings\GIGABYTE\Desktop\baftZir.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rot="5400000">
            <a:off x="501659" y="8655066"/>
            <a:ext cx="749282" cy="1600199"/>
          </a:xfrm>
          <a:prstGeom prst="rect">
            <a:avLst/>
          </a:prstGeom>
          <a:noFill/>
        </p:spPr>
      </p:pic>
      <p:sp>
        <p:nvSpPr>
          <p:cNvPr id="8"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rtl="1">
              <a:lnSpc>
                <a:spcPct val="150000"/>
              </a:lnSpc>
            </a:pPr>
            <a:endParaRPr lang="fa-IR"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داد، عمدتاً شامل اقدامات بهداشتی و برق رسانی است. با این حال این اهداف جزئی نیز به دلیل کمی سهم بودجه تخصیص داده شده به درستی تحقیق نیافت». همچنین تمرکز این برنامه بر  تعریض خیابان ها و محور های موجود در بافت های تاریخی موجبات تخریب گسترده بافت ها را فراهم آورد.</a:t>
            </a:r>
            <a:r>
              <a:rPr lang="ar-SA" sz="1400" dirty="0">
                <a:solidFill>
                  <a:schemeClr val="tx1"/>
                </a:solidFill>
                <a:cs typeface="B Nazanin" pitchFamily="2" charset="-78"/>
              </a:rPr>
              <a:t> در این مدت با وجود وضع نامطلوب قوانین و برنامه­های عمرانی (1334-1327)، اقدامات بهسازی و نوسازی شهری دچار رکود شدند. </a:t>
            </a:r>
            <a:r>
              <a:rPr lang="fa-IR" sz="1400" dirty="0">
                <a:solidFill>
                  <a:schemeClr val="tx1"/>
                </a:solidFill>
                <a:cs typeface="B Nazanin" pitchFamily="2" charset="-78"/>
              </a:rPr>
              <a:t>همچنین تهیه طرح جامع تهران توسط عبد العزیز فرمانفرمائیان ، طرح اطراف حرم امام رضا توسط داریوش بوربور ، طرح جامع اصفهان توسط برادران ظفر (همکاران مهندسان مشاور ارگانیک ) و طرح جامع همدان توسط برادران مرجان در این دوره از اقدامات مهم در بافت کهن محسوب می شود.</a:t>
            </a: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100" dirty="0">
              <a:solidFill>
                <a:schemeClr val="tx1"/>
              </a:solidFill>
              <a:cs typeface="B Nazanin" pitchFamily="2" charset="-78"/>
            </a:endParaRPr>
          </a:p>
          <a:p>
            <a:pPr lvl="0" algn="just" rtl="1">
              <a:lnSpc>
                <a:spcPct val="150000"/>
              </a:lnSpc>
            </a:pPr>
            <a:r>
              <a:rPr lang="fa-IR" sz="1400" dirty="0">
                <a:solidFill>
                  <a:schemeClr val="tx1"/>
                </a:solidFill>
                <a:cs typeface="B Nazanin" pitchFamily="2" charset="-78"/>
              </a:rPr>
              <a:t>مهمترین تاثیر برنامه دوم عمرانی (41-1344) را می توان آغاز تهیه طرح های جامع توسط مهندسین مشاور خارجی دانست. سبک بین المللی در منشور آتن در مورد شهرسازی مبنای کار شهرسازی در این دوره است. افزون بر اینکه حضور همکاران معمار و شهرساز بیگانه در کنار اولین تهیه کنندگان طرح جامع شهرسازی نیز بر این نگاه بین المللی تاکید می کند. (همان ، ص 39)</a:t>
            </a:r>
          </a:p>
          <a:p>
            <a:pPr lvl="0" algn="just" rtl="1">
              <a:lnSpc>
                <a:spcPct val="150000"/>
              </a:lnSpc>
            </a:pPr>
            <a:r>
              <a:rPr lang="fa-IR" sz="1400" dirty="0">
                <a:solidFill>
                  <a:schemeClr val="tx1"/>
                </a:solidFill>
                <a:cs typeface="B Nazanin" pitchFamily="2" charset="-78"/>
              </a:rPr>
              <a:t> تفاوت برنامه دوم عمرانی با برنامه اول در این بود که در برنامه شهرسازی خود علاوه بر تأمین آب و برق، آسفالت خیابانها و ایجاد تأسیسات متفرقه را نیز می­افزاید. در سالهای اجرای این برنامه، قانون تجدید بناهای محله­های قدیمی و غیربهداشتی نیز (سال 1330) به تصویب می­رسد. در مجموع سهم بودجه تخصیص داده شده به اقدامات و امور عمرانی در شهرها طی دو برنامه ذکر شده کمتر از میزان مورد نیاز برای تحقق اهداف بود</a:t>
            </a:r>
          </a:p>
          <a:p>
            <a:pPr algn="r" rtl="1">
              <a:lnSpc>
                <a:spcPct val="150000"/>
              </a:lnSpc>
            </a:pPr>
            <a:endParaRPr lang="fa-IR" sz="900" dirty="0">
              <a:solidFill>
                <a:schemeClr val="tx1"/>
              </a:solidFill>
              <a:cs typeface="B Nazanin" pitchFamily="2" charset="-78"/>
            </a:endParaRPr>
          </a:p>
          <a:p>
            <a:pPr algn="r" rtl="1">
              <a:lnSpc>
                <a:spcPct val="150000"/>
              </a:lnSpc>
            </a:pPr>
            <a:r>
              <a:rPr lang="fa-IR" sz="1400" b="1" dirty="0">
                <a:solidFill>
                  <a:schemeClr val="tx1"/>
                </a:solidFill>
                <a:cs typeface="B Nazanin" pitchFamily="2" charset="-78"/>
              </a:rPr>
              <a:t>دوره دوم - از تشکیل سازمان ملی حفاظت آثار باستانی تا پیروزی انقلاب اسلامی – (1344 تا 1357)</a:t>
            </a:r>
          </a:p>
          <a:p>
            <a:pPr algn="just" rtl="1">
              <a:lnSpc>
                <a:spcPct val="150000"/>
              </a:lnSpc>
            </a:pPr>
            <a:r>
              <a:rPr lang="fa-IR" sz="1400" dirty="0">
                <a:solidFill>
                  <a:schemeClr val="tx1"/>
                </a:solidFill>
                <a:cs typeface="B Nazanin" pitchFamily="2" charset="-78"/>
              </a:rPr>
              <a:t>این دوره از سال 1344 و تشکیل سازمان حفاظت آثار باستانی آغاز شده ، تا پیروزی انقلاب اسلامی ادامه می یابد. مهمترین اتفاق در این دوره تصویب قانون ثبت آثار ملی توسط مجلس شورای ملی است. بر اساس این مصوبه اداره کل حفاظت تاسیس شد تا توجه به بنا های باارزش تاریخی به صورت رسمی با دقت بیشتری ادامه یابد.</a:t>
            </a:r>
          </a:p>
          <a:p>
            <a:pPr algn="r" rtl="1">
              <a:lnSpc>
                <a:spcPct val="150000"/>
              </a:lnSpc>
            </a:pPr>
            <a:endParaRPr lang="fa-IR" sz="1400" b="1"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p:txBody>
      </p:sp>
      <p:pic>
        <p:nvPicPr>
          <p:cNvPr id="8"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6"/>
            <a:ext cx="749282" cy="1600199"/>
          </a:xfrm>
          <a:prstGeom prst="rect">
            <a:avLst/>
          </a:prstGeom>
          <a:noFill/>
        </p:spPr>
      </p:pic>
      <p:sp>
        <p:nvSpPr>
          <p:cNvPr id="12" name="TextBox 11"/>
          <p:cNvSpPr txBox="1"/>
          <p:nvPr/>
        </p:nvSpPr>
        <p:spPr>
          <a:xfrm>
            <a:off x="2057400" y="4800600"/>
            <a:ext cx="2667000" cy="276999"/>
          </a:xfrm>
          <a:prstGeom prst="rect">
            <a:avLst/>
          </a:prstGeom>
          <a:noFill/>
        </p:spPr>
        <p:txBody>
          <a:bodyPr wrap="square" rtlCol="0">
            <a:spAutoFit/>
          </a:bodyPr>
          <a:lstStyle/>
          <a:p>
            <a:pPr algn="r"/>
            <a:r>
              <a:rPr lang="fa-IR" sz="1200" dirty="0">
                <a:cs typeface="B Nazanin" pitchFamily="2" charset="-78"/>
              </a:rPr>
              <a:t>عکس 11 - طرح اطراف حرم توسط داریوش بور بور</a:t>
            </a:r>
            <a:endParaRPr lang="en-US" sz="1200" dirty="0">
              <a:cs typeface="B Nazanin" pitchFamily="2" charset="-78"/>
            </a:endParaRPr>
          </a:p>
        </p:txBody>
      </p:sp>
      <p:pic>
        <p:nvPicPr>
          <p:cNvPr id="1027" name="Picture 3" descr="C:\Documents and Settings\GIGABYTE\Desktop\PICT0065.jpg"/>
          <p:cNvPicPr>
            <a:picLocks noChangeAspect="1" noChangeArrowheads="1"/>
          </p:cNvPicPr>
          <p:nvPr/>
        </p:nvPicPr>
        <p:blipFill>
          <a:blip r:embed="rId4"/>
          <a:srcRect/>
          <a:stretch>
            <a:fillRect/>
          </a:stretch>
        </p:blipFill>
        <p:spPr bwMode="auto">
          <a:xfrm>
            <a:off x="2590799" y="2895600"/>
            <a:ext cx="1758768" cy="1981200"/>
          </a:xfrm>
          <a:prstGeom prst="rect">
            <a:avLst/>
          </a:prstGeom>
          <a:ln>
            <a:noFill/>
          </a:ln>
          <a:effectLst>
            <a:softEdge rad="112500"/>
          </a:effectLst>
        </p:spPr>
      </p:pic>
      <p:sp>
        <p:nvSpPr>
          <p:cNvPr id="9"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rtl="1">
              <a:lnSpc>
                <a:spcPct val="150000"/>
              </a:lnSpc>
            </a:pPr>
            <a:endParaRPr lang="fa-IR" sz="1000" dirty="0">
              <a:solidFill>
                <a:schemeClr val="tx1"/>
              </a:solidFill>
              <a:cs typeface="B Nazanin" pitchFamily="2" charset="-78"/>
            </a:endParaRPr>
          </a:p>
          <a:p>
            <a:pPr algn="r" rtl="1">
              <a:lnSpc>
                <a:spcPct val="150000"/>
              </a:lnSpc>
            </a:pPr>
            <a:r>
              <a:rPr lang="fa-IR" sz="1400" dirty="0">
                <a:solidFill>
                  <a:schemeClr val="tx1"/>
                </a:solidFill>
                <a:cs typeface="B Nazanin" pitchFamily="2" charset="-78"/>
              </a:rPr>
              <a:t>در برنامه سوم عمرانی (46-1342) می توان گفت که به بافتهای کهن شهری توجهی نشده و فرسودگی بافتهای تاریخی در طی دوران آن نسبت به برنامه­های قبل ابعاد گسترده تری می یابد. در این برنامه، اعطای وام و کمک</a:t>
            </a:r>
          </a:p>
          <a:p>
            <a:pPr algn="just" rtl="1">
              <a:lnSpc>
                <a:spcPct val="150000"/>
              </a:lnSpc>
            </a:pPr>
            <a:r>
              <a:rPr lang="fa-IR" sz="1400" dirty="0">
                <a:solidFill>
                  <a:schemeClr val="tx1"/>
                </a:solidFill>
                <a:cs typeface="B Nazanin" pitchFamily="2" charset="-78"/>
              </a:rPr>
              <a:t>بلاعوض، که برحسب درجه شهرداریها متفاوت بود، مدنظر قرار گرفت و براین اساس، اتکاء شهرداریها به کمکهای دولت مرکزی بیشتر شد. (عزیزی، 1374، ص 40)</a:t>
            </a:r>
          </a:p>
          <a:p>
            <a:pPr algn="just" rtl="1">
              <a:lnSpc>
                <a:spcPct val="150000"/>
              </a:lnSpc>
            </a:pPr>
            <a:r>
              <a:rPr lang="ar-SA" sz="1400" dirty="0">
                <a:solidFill>
                  <a:schemeClr val="tx1"/>
                </a:solidFill>
                <a:cs typeface="B Nazanin" pitchFamily="2" charset="-78"/>
              </a:rPr>
              <a:t>در برنامه</a:t>
            </a:r>
            <a:r>
              <a:rPr lang="fa-IR" sz="1400" dirty="0">
                <a:solidFill>
                  <a:schemeClr val="tx1"/>
                </a:solidFill>
                <a:cs typeface="B Nazanin" pitchFamily="2" charset="-78"/>
              </a:rPr>
              <a:t> </a:t>
            </a:r>
            <a:r>
              <a:rPr lang="ar-SA" sz="1400" dirty="0">
                <a:solidFill>
                  <a:schemeClr val="tx1"/>
                </a:solidFill>
                <a:cs typeface="B Nazanin" pitchFamily="2" charset="-78"/>
              </a:rPr>
              <a:t>های دوم و سوم کشور، عمران شهرها و تأمین نیازهای اجتماعی و ایجاد تأسیسات شهری از جمله آب و برق، مسکن، طرح</a:t>
            </a:r>
            <a:r>
              <a:rPr lang="fa-IR" sz="1400" dirty="0">
                <a:solidFill>
                  <a:schemeClr val="tx1"/>
                </a:solidFill>
                <a:cs typeface="B Nazanin" pitchFamily="2" charset="-78"/>
              </a:rPr>
              <a:t> </a:t>
            </a:r>
            <a:r>
              <a:rPr lang="ar-SA" sz="1400" dirty="0">
                <a:solidFill>
                  <a:schemeClr val="tx1"/>
                </a:solidFill>
                <a:cs typeface="B Nazanin" pitchFamily="2" charset="-78"/>
              </a:rPr>
              <a:t>های بهداشتی، طرح</a:t>
            </a:r>
            <a:r>
              <a:rPr lang="fa-IR" sz="1400" dirty="0">
                <a:solidFill>
                  <a:schemeClr val="tx1"/>
                </a:solidFill>
                <a:cs typeface="B Nazanin" pitchFamily="2" charset="-78"/>
              </a:rPr>
              <a:t> </a:t>
            </a:r>
            <a:r>
              <a:rPr lang="ar-SA" sz="1400" dirty="0">
                <a:solidFill>
                  <a:schemeClr val="tx1"/>
                </a:solidFill>
                <a:cs typeface="B Nazanin" pitchFamily="2" charset="-78"/>
              </a:rPr>
              <a:t>های حفاظتی و آسفالت که عمدتاً در بخش</a:t>
            </a:r>
            <a:r>
              <a:rPr lang="fa-IR" sz="1400" dirty="0">
                <a:solidFill>
                  <a:schemeClr val="tx1"/>
                </a:solidFill>
                <a:cs typeface="B Nazanin" pitchFamily="2" charset="-78"/>
              </a:rPr>
              <a:t> </a:t>
            </a:r>
            <a:r>
              <a:rPr lang="ar-SA" sz="1400" dirty="0">
                <a:solidFill>
                  <a:schemeClr val="tx1"/>
                </a:solidFill>
                <a:cs typeface="B Nazanin" pitchFamily="2" charset="-78"/>
              </a:rPr>
              <a:t>های جدید شهری بود توسعه یافت</a:t>
            </a:r>
            <a:endParaRPr lang="en-US"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برنامه چهارم عمرانی (51-1347)، نوسازی محلات قدیمی و غیرسالم را در قالب طرحهای جامع می بیند.  این قانون جانشین قانون توسعه معابر می گردد.» در این برنامه، سه نوع کمک شامل:</a:t>
            </a:r>
          </a:p>
          <a:p>
            <a:pPr algn="r" rtl="1">
              <a:lnSpc>
                <a:spcPct val="150000"/>
              </a:lnSpc>
              <a:buFont typeface="Wingdings" pitchFamily="2" charset="2"/>
              <a:buChar char="ü"/>
            </a:pPr>
            <a:r>
              <a:rPr lang="fa-IR" sz="1400" dirty="0">
                <a:solidFill>
                  <a:schemeClr val="tx1"/>
                </a:solidFill>
                <a:cs typeface="B Nazanin" pitchFamily="2" charset="-78"/>
              </a:rPr>
              <a:t>یکم، اصلاح اداره امور شهرداریها و تجهیز آنها به نحوی که بتوانند هرچه بیشتر به خود متکی شوند؛ </a:t>
            </a:r>
            <a:endParaRPr lang="fa-IR" sz="1400" b="1" dirty="0">
              <a:solidFill>
                <a:schemeClr val="tx1"/>
              </a:solidFill>
              <a:cs typeface="B Nazanin" pitchFamily="2" charset="-78"/>
            </a:endParaRPr>
          </a:p>
          <a:p>
            <a:pPr algn="r" rtl="1">
              <a:lnSpc>
                <a:spcPct val="150000"/>
              </a:lnSpc>
              <a:buFont typeface="Wingdings" pitchFamily="2" charset="2"/>
              <a:buChar char="ü"/>
            </a:pPr>
            <a:r>
              <a:rPr lang="fa-IR" sz="1400" dirty="0">
                <a:solidFill>
                  <a:schemeClr val="tx1"/>
                </a:solidFill>
                <a:cs typeface="B Nazanin" pitchFamily="2" charset="-78"/>
              </a:rPr>
              <a:t>دوم، اعطای کمک بلاعوض و وام به منظور ایجاد تأسیسات عمرانی در شهرها؛</a:t>
            </a:r>
          </a:p>
          <a:p>
            <a:pPr algn="r" rtl="1">
              <a:lnSpc>
                <a:spcPct val="150000"/>
              </a:lnSpc>
              <a:buFont typeface="Wingdings" pitchFamily="2" charset="2"/>
              <a:buChar char="ü"/>
            </a:pPr>
            <a:r>
              <a:rPr lang="fa-IR" sz="1400" dirty="0">
                <a:solidFill>
                  <a:schemeClr val="tx1"/>
                </a:solidFill>
                <a:cs typeface="B Nazanin" pitchFamily="2" charset="-78"/>
              </a:rPr>
              <a:t>سوم، کمک به تهیه طرحهای جامع شهری و ایجاد ضوابط لازم، مورد توجه قرار گرفت. (همان، ص 40)</a:t>
            </a:r>
          </a:p>
          <a:p>
            <a:pPr algn="just" rtl="1">
              <a:lnSpc>
                <a:spcPct val="150000"/>
              </a:lnSpc>
            </a:pPr>
            <a:r>
              <a:rPr lang="ar-SA" sz="1400" dirty="0">
                <a:solidFill>
                  <a:schemeClr val="tx1"/>
                </a:solidFill>
                <a:cs typeface="B Nazanin" pitchFamily="2" charset="-78"/>
              </a:rPr>
              <a:t>این دوره را که از اواسط دهه 40 تا اوایل دهه 50 را در بر می</a:t>
            </a:r>
            <a:r>
              <a:rPr lang="fa-IR" sz="1400" dirty="0">
                <a:solidFill>
                  <a:schemeClr val="tx1"/>
                </a:solidFill>
                <a:cs typeface="B Nazanin" pitchFamily="2" charset="-78"/>
              </a:rPr>
              <a:t> </a:t>
            </a:r>
            <a:r>
              <a:rPr lang="ar-SA" sz="1400" dirty="0">
                <a:solidFill>
                  <a:schemeClr val="tx1"/>
                </a:solidFill>
                <a:cs typeface="B Nazanin" pitchFamily="2" charset="-78"/>
              </a:rPr>
              <a:t>گیرد، می­توان دوره رویکرد به نوسازی و عمران شهری نام نهاد. زیرا رویکردی تکوینی به موضوع بافتهای شهری دیده می</a:t>
            </a:r>
            <a:r>
              <a:rPr lang="fa-IR" sz="1400" dirty="0">
                <a:solidFill>
                  <a:schemeClr val="tx1"/>
                </a:solidFill>
                <a:cs typeface="B Nazanin" pitchFamily="2" charset="-78"/>
              </a:rPr>
              <a:t> </a:t>
            </a:r>
            <a:r>
              <a:rPr lang="ar-SA" sz="1400" dirty="0">
                <a:solidFill>
                  <a:schemeClr val="tx1"/>
                </a:solidFill>
                <a:cs typeface="B Nazanin" pitchFamily="2" charset="-78"/>
              </a:rPr>
              <a:t>شود. برنامه</a:t>
            </a:r>
            <a:r>
              <a:rPr lang="fa-IR" sz="1400" dirty="0">
                <a:solidFill>
                  <a:schemeClr val="tx1"/>
                </a:solidFill>
                <a:cs typeface="B Nazanin" pitchFamily="2" charset="-78"/>
              </a:rPr>
              <a:t> </a:t>
            </a:r>
            <a:r>
              <a:rPr lang="ar-SA" sz="1400" dirty="0">
                <a:solidFill>
                  <a:schemeClr val="tx1"/>
                </a:solidFill>
                <a:cs typeface="B Nazanin" pitchFamily="2" charset="-78"/>
              </a:rPr>
              <a:t>های عمرانی (51-1347) به ساماندهی محله</a:t>
            </a:r>
            <a:r>
              <a:rPr lang="fa-IR" sz="1400" dirty="0">
                <a:solidFill>
                  <a:schemeClr val="tx1"/>
                </a:solidFill>
                <a:cs typeface="B Nazanin" pitchFamily="2" charset="-78"/>
              </a:rPr>
              <a:t> </a:t>
            </a:r>
            <a:r>
              <a:rPr lang="ar-SA" sz="1400" dirty="0">
                <a:solidFill>
                  <a:schemeClr val="tx1"/>
                </a:solidFill>
                <a:cs typeface="B Nazanin" pitchFamily="2" charset="-78"/>
              </a:rPr>
              <a:t>های مسکونی و نوسازی محله</a:t>
            </a:r>
            <a:r>
              <a:rPr lang="fa-IR" sz="1400" dirty="0">
                <a:solidFill>
                  <a:schemeClr val="tx1"/>
                </a:solidFill>
                <a:cs typeface="B Nazanin" pitchFamily="2" charset="-78"/>
              </a:rPr>
              <a:t> </a:t>
            </a:r>
            <a:r>
              <a:rPr lang="ar-SA" sz="1400" dirty="0">
                <a:solidFill>
                  <a:schemeClr val="tx1"/>
                </a:solidFill>
                <a:cs typeface="B Nazanin" pitchFamily="2" charset="-78"/>
              </a:rPr>
              <a:t>های قدیمی اشاره داشتند. اما مهمترین محور در تعیین راهکارهای بهسازی و نوسازی شهری طرح</a:t>
            </a:r>
            <a:r>
              <a:rPr lang="fa-IR" sz="1400" dirty="0">
                <a:solidFill>
                  <a:schemeClr val="tx1"/>
                </a:solidFill>
                <a:cs typeface="B Nazanin" pitchFamily="2" charset="-78"/>
              </a:rPr>
              <a:t> </a:t>
            </a:r>
            <a:r>
              <a:rPr lang="ar-SA" sz="1400" dirty="0">
                <a:solidFill>
                  <a:schemeClr val="tx1"/>
                </a:solidFill>
                <a:cs typeface="B Nazanin" pitchFamily="2" charset="-78"/>
              </a:rPr>
              <a:t>های جامعی است که در این دوره برای شهرها تهیه و به منظور اجرا به شهرداری</a:t>
            </a:r>
            <a:r>
              <a:rPr lang="fa-IR" sz="1400" dirty="0">
                <a:solidFill>
                  <a:schemeClr val="tx1"/>
                </a:solidFill>
                <a:cs typeface="B Nazanin" pitchFamily="2" charset="-78"/>
              </a:rPr>
              <a:t> </a:t>
            </a:r>
            <a:r>
              <a:rPr lang="ar-SA" sz="1400" dirty="0">
                <a:solidFill>
                  <a:schemeClr val="tx1"/>
                </a:solidFill>
                <a:cs typeface="B Nazanin" pitchFamily="2" charset="-78"/>
              </a:rPr>
              <a:t>ها ابلاغ شد.</a:t>
            </a:r>
            <a:endParaRPr lang="en-US" sz="1400" dirty="0">
              <a:solidFill>
                <a:schemeClr val="tx1"/>
              </a:solidFill>
              <a:cs typeface="B Nazanin" pitchFamily="2" charset="-78"/>
            </a:endParaRPr>
          </a:p>
          <a:p>
            <a:pPr algn="just" rtl="1">
              <a:lnSpc>
                <a:spcPct val="150000"/>
              </a:lnSpc>
            </a:pPr>
            <a:r>
              <a:rPr lang="ar-SA" sz="1400" dirty="0">
                <a:solidFill>
                  <a:schemeClr val="tx1"/>
                </a:solidFill>
                <a:cs typeface="B Nazanin" pitchFamily="2" charset="-78"/>
              </a:rPr>
              <a:t>در طول این دوره توجه به مقولات طراحی شهری سازگار از حد برخی اقدامات موردی در فضاهای شهری تاریخی در شهرهایی چون اصفهان و اقداماتی نافرجام در بازسازی و نوسازی بافت</a:t>
            </a:r>
            <a:r>
              <a:rPr lang="fa-IR" sz="1400" dirty="0">
                <a:solidFill>
                  <a:schemeClr val="tx1"/>
                </a:solidFill>
                <a:cs typeface="B Nazanin" pitchFamily="2" charset="-78"/>
              </a:rPr>
              <a:t> </a:t>
            </a:r>
            <a:r>
              <a:rPr lang="ar-SA" sz="1400" dirty="0">
                <a:solidFill>
                  <a:schemeClr val="tx1"/>
                </a:solidFill>
                <a:cs typeface="B Nazanin" pitchFamily="2" charset="-78"/>
              </a:rPr>
              <a:t>های کهن شهرهای قدیمی فراتر نرفت</a:t>
            </a:r>
            <a:endParaRPr lang="fa-IR" sz="1400" dirty="0">
              <a:solidFill>
                <a:schemeClr val="tx1"/>
              </a:solidFill>
              <a:cs typeface="B Nazanin" pitchFamily="2" charset="-78"/>
            </a:endParaRPr>
          </a:p>
          <a:p>
            <a:pPr algn="just" rtl="1">
              <a:lnSpc>
                <a:spcPct val="150000"/>
              </a:lnSpc>
            </a:pPr>
            <a:r>
              <a:rPr lang="ar-SA" sz="1400" dirty="0">
                <a:solidFill>
                  <a:schemeClr val="tx1"/>
                </a:solidFill>
                <a:cs typeface="B Nazanin" pitchFamily="2" charset="-78"/>
              </a:rPr>
              <a:t>و مجریان امر بر این اساس عملیات تخریب خود را در این گونه بافتها توسعه دادند. خیابانهای پیشنهادی، بافت کهن شهری رااز هم می</a:t>
            </a:r>
            <a:r>
              <a:rPr lang="fa-IR" sz="1400" dirty="0">
                <a:solidFill>
                  <a:schemeClr val="tx1"/>
                </a:solidFill>
                <a:cs typeface="B Nazanin" pitchFamily="2" charset="-78"/>
              </a:rPr>
              <a:t> </a:t>
            </a:r>
            <a:r>
              <a:rPr lang="ar-SA" sz="1400" dirty="0">
                <a:solidFill>
                  <a:schemeClr val="tx1"/>
                </a:solidFill>
                <a:cs typeface="B Nazanin" pitchFamily="2" charset="-78"/>
              </a:rPr>
              <a:t>د</a:t>
            </a:r>
            <a:r>
              <a:rPr lang="fa-IR" sz="1400" dirty="0">
                <a:solidFill>
                  <a:schemeClr val="tx1"/>
                </a:solidFill>
                <a:cs typeface="B Nazanin" pitchFamily="2" charset="-78"/>
              </a:rPr>
              <a:t>ر</a:t>
            </a:r>
            <a:r>
              <a:rPr lang="ar-SA" sz="1400" dirty="0">
                <a:solidFill>
                  <a:schemeClr val="tx1"/>
                </a:solidFill>
                <a:cs typeface="B Nazanin" pitchFamily="2" charset="-78"/>
              </a:rPr>
              <a:t>یدند و تا دوردستها در پیرامون شهر گسترده می</a:t>
            </a:r>
            <a:r>
              <a:rPr lang="fa-IR" sz="1400" dirty="0">
                <a:solidFill>
                  <a:schemeClr val="tx1"/>
                </a:solidFill>
                <a:cs typeface="B Nazanin" pitchFamily="2" charset="-78"/>
              </a:rPr>
              <a:t> </a:t>
            </a:r>
            <a:r>
              <a:rPr lang="ar-SA" sz="1400" dirty="0">
                <a:solidFill>
                  <a:schemeClr val="tx1"/>
                </a:solidFill>
                <a:cs typeface="B Nazanin" pitchFamily="2" charset="-78"/>
              </a:rPr>
              <a:t>شدند. خرابه</a:t>
            </a:r>
            <a:r>
              <a:rPr lang="fa-IR" sz="1400" dirty="0">
                <a:solidFill>
                  <a:schemeClr val="tx1"/>
                </a:solidFill>
                <a:cs typeface="B Nazanin" pitchFamily="2" charset="-78"/>
              </a:rPr>
              <a:t> </a:t>
            </a:r>
            <a:r>
              <a:rPr lang="ar-SA" sz="1400" dirty="0">
                <a:solidFill>
                  <a:schemeClr val="tx1"/>
                </a:solidFill>
                <a:cs typeface="B Nazanin" pitchFamily="2" charset="-78"/>
              </a:rPr>
              <a:t>نشینی درمخروبه</a:t>
            </a:r>
            <a:r>
              <a:rPr lang="fa-IR" sz="1400" dirty="0">
                <a:solidFill>
                  <a:schemeClr val="tx1"/>
                </a:solidFill>
                <a:cs typeface="B Nazanin" pitchFamily="2" charset="-78"/>
              </a:rPr>
              <a:t> </a:t>
            </a:r>
            <a:r>
              <a:rPr lang="ar-SA" sz="1400" dirty="0">
                <a:solidFill>
                  <a:schemeClr val="tx1"/>
                </a:solidFill>
                <a:cs typeface="B Nazanin" pitchFamily="2" charset="-78"/>
              </a:rPr>
              <a:t>های باقیمانده از گذر خیابانها، متروک شدن بافت در درون شهر و حاشیه</a:t>
            </a:r>
            <a:r>
              <a:rPr lang="fa-IR" sz="1400" dirty="0">
                <a:solidFill>
                  <a:schemeClr val="tx1"/>
                </a:solidFill>
                <a:cs typeface="B Nazanin" pitchFamily="2" charset="-78"/>
              </a:rPr>
              <a:t> </a:t>
            </a:r>
            <a:r>
              <a:rPr lang="ar-SA" sz="1400" dirty="0">
                <a:solidFill>
                  <a:schemeClr val="tx1"/>
                </a:solidFill>
                <a:cs typeface="B Nazanin" pitchFamily="2" charset="-78"/>
              </a:rPr>
              <a:t>نشینی در پیرامون محدوده</a:t>
            </a:r>
            <a:r>
              <a:rPr lang="fa-IR" sz="1400" dirty="0">
                <a:solidFill>
                  <a:schemeClr val="tx1"/>
                </a:solidFill>
                <a:cs typeface="B Nazanin" pitchFamily="2" charset="-78"/>
              </a:rPr>
              <a:t> </a:t>
            </a:r>
            <a:r>
              <a:rPr lang="ar-SA" sz="1400" dirty="0">
                <a:solidFill>
                  <a:schemeClr val="tx1"/>
                </a:solidFill>
                <a:cs typeface="B Nazanin" pitchFamily="2" charset="-78"/>
              </a:rPr>
              <a:t>های پیشنهادی طرح  جامع ظهور می</a:t>
            </a:r>
            <a:r>
              <a:rPr lang="fa-IR" sz="1400" dirty="0">
                <a:solidFill>
                  <a:schemeClr val="tx1"/>
                </a:solidFill>
                <a:cs typeface="B Nazanin" pitchFamily="2" charset="-78"/>
              </a:rPr>
              <a:t> </a:t>
            </a:r>
            <a:r>
              <a:rPr lang="ar-SA" sz="1400" dirty="0">
                <a:solidFill>
                  <a:schemeClr val="tx1"/>
                </a:solidFill>
                <a:cs typeface="B Nazanin" pitchFamily="2" charset="-78"/>
              </a:rPr>
              <a:t>یافت.</a:t>
            </a:r>
            <a:r>
              <a:rPr lang="fa-IR" sz="1400" dirty="0">
                <a:solidFill>
                  <a:schemeClr val="tx1"/>
                </a:solidFill>
                <a:cs typeface="B Nazanin" pitchFamily="2" charset="-78"/>
              </a:rPr>
              <a:t> </a:t>
            </a:r>
            <a:r>
              <a:rPr lang="ar-SA" sz="1400" dirty="0">
                <a:solidFill>
                  <a:schemeClr val="tx1"/>
                </a:solidFill>
                <a:cs typeface="B Nazanin" pitchFamily="2" charset="-78"/>
              </a:rPr>
              <a:t>در این دوره طرحهای بهسازی و نوسازی و عمران شهری مصوب 7آذر 1347 شکل قانونی به خود گرفته و در حیطه قانونی شهرداری</a:t>
            </a:r>
            <a:r>
              <a:rPr lang="fa-IR" sz="1400" dirty="0">
                <a:solidFill>
                  <a:schemeClr val="tx1"/>
                </a:solidFill>
                <a:cs typeface="B Nazanin" pitchFamily="2" charset="-78"/>
              </a:rPr>
              <a:t> </a:t>
            </a:r>
            <a:r>
              <a:rPr lang="ar-SA" sz="1400" dirty="0">
                <a:solidFill>
                  <a:schemeClr val="tx1"/>
                </a:solidFill>
                <a:cs typeface="B Nazanin" pitchFamily="2" charset="-78"/>
              </a:rPr>
              <a:t>ها قرار گرفت. ولی به دلیل مشکلات قانونی در مورد تملک اراضی و نیز تنگناهای مالی و اجرایی شهرداری</a:t>
            </a:r>
            <a:r>
              <a:rPr lang="fa-IR" sz="1400" dirty="0">
                <a:solidFill>
                  <a:schemeClr val="tx1"/>
                </a:solidFill>
                <a:cs typeface="B Nazanin" pitchFamily="2" charset="-78"/>
              </a:rPr>
              <a:t> </a:t>
            </a:r>
            <a:r>
              <a:rPr lang="ar-SA" sz="1400" dirty="0">
                <a:solidFill>
                  <a:schemeClr val="tx1"/>
                </a:solidFill>
                <a:cs typeface="B Nazanin" pitchFamily="2" charset="-78"/>
              </a:rPr>
              <a:t>ها، در مواردی جامه عمل نپوشید.</a:t>
            </a:r>
            <a:endParaRPr lang="fa-IR"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به طورکلی می توان گفت که در برنامه چهارم عمرانی نشانه هایی از مداخله در بافتهای شهری پدیدار شد و بخش های سیعی از بافت های تاریخی شهر ها با محوریت نوساری شهر ها تخریب شد.(پور احمد، 1384، ص124)</a:t>
            </a:r>
          </a:p>
          <a:p>
            <a:pPr algn="just" rtl="1">
              <a:lnSpc>
                <a:spcPct val="150000"/>
              </a:lnSpc>
            </a:pPr>
            <a:endParaRPr lang="en-US"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p:txBody>
      </p:sp>
      <p:pic>
        <p:nvPicPr>
          <p:cNvPr id="7"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6"/>
            <a:ext cx="749282" cy="1600199"/>
          </a:xfrm>
          <a:prstGeom prst="rect">
            <a:avLst/>
          </a:prstGeom>
          <a:noFill/>
        </p:spPr>
      </p:pic>
      <p:sp>
        <p:nvSpPr>
          <p:cNvPr id="8"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rtl="1"/>
            <a:endParaRPr lang="fa-IR" sz="1600" b="1" dirty="0">
              <a:solidFill>
                <a:schemeClr val="tx1"/>
              </a:solidFill>
              <a:cs typeface="B Nazanin" pitchFamily="2" charset="-78"/>
            </a:endParaRPr>
          </a:p>
          <a:p>
            <a:pPr algn="r" rtl="1"/>
            <a:r>
              <a:rPr lang="fa-IR" b="1" dirty="0">
                <a:solidFill>
                  <a:schemeClr val="tx1"/>
                </a:solidFill>
                <a:cs typeface="B Nazanin" pitchFamily="2" charset="-78"/>
              </a:rPr>
              <a:t>فهرست عکس ها و جداول</a:t>
            </a:r>
            <a:r>
              <a:rPr lang="fa-IR" sz="1600" b="1" dirty="0">
                <a:solidFill>
                  <a:schemeClr val="tx1"/>
                </a:solidFill>
                <a:cs typeface="B Nazanin" pitchFamily="2" charset="-78"/>
              </a:rPr>
              <a:t>:</a:t>
            </a:r>
          </a:p>
          <a:p>
            <a:pPr algn="r" rtl="1"/>
            <a:endParaRPr lang="fa-IR" sz="1400" b="1" dirty="0">
              <a:solidFill>
                <a:schemeClr val="tx1"/>
              </a:solidFill>
              <a:cs typeface="B Nazanin" pitchFamily="2" charset="-78"/>
            </a:endParaRPr>
          </a:p>
          <a:p>
            <a:pPr algn="r" rtl="1"/>
            <a:r>
              <a:rPr lang="fa-IR" sz="1400" b="1" dirty="0">
                <a:solidFill>
                  <a:schemeClr val="tx1"/>
                </a:solidFill>
                <a:cs typeface="B Nazanin" pitchFamily="2" charset="-78"/>
              </a:rPr>
              <a:t>          عنوان                                                                                                           شماره صفحه</a:t>
            </a:r>
          </a:p>
        </p:txBody>
      </p:sp>
      <p:pic>
        <p:nvPicPr>
          <p:cNvPr id="7"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
        <p:nvSpPr>
          <p:cNvPr id="10" name="TextBox 9"/>
          <p:cNvSpPr txBox="1"/>
          <p:nvPr/>
        </p:nvSpPr>
        <p:spPr>
          <a:xfrm>
            <a:off x="457200" y="1524000"/>
            <a:ext cx="5715000" cy="307777"/>
          </a:xfrm>
          <a:prstGeom prst="rect">
            <a:avLst/>
          </a:prstGeom>
          <a:noFill/>
        </p:spPr>
        <p:txBody>
          <a:bodyPr wrap="square" rtlCol="0">
            <a:spAutoFit/>
          </a:bodyPr>
          <a:lstStyle/>
          <a:p>
            <a:pPr algn="r"/>
            <a:r>
              <a:rPr lang="fa-IR" sz="1400" dirty="0">
                <a:cs typeface="B Nazanin" pitchFamily="2" charset="-78"/>
              </a:rPr>
              <a:t>عکس  1  - خیابان ناصریه از نمایی از شمس العماره.......................................................................12</a:t>
            </a:r>
            <a:endParaRPr lang="en-US" sz="1400" dirty="0">
              <a:cs typeface="B Nazanin" pitchFamily="2" charset="-78"/>
            </a:endParaRPr>
          </a:p>
        </p:txBody>
      </p:sp>
      <p:sp>
        <p:nvSpPr>
          <p:cNvPr id="11" name="TextBox 10"/>
          <p:cNvSpPr txBox="1"/>
          <p:nvPr/>
        </p:nvSpPr>
        <p:spPr>
          <a:xfrm>
            <a:off x="609600" y="1828799"/>
            <a:ext cx="5562600" cy="307777"/>
          </a:xfrm>
          <a:prstGeom prst="rect">
            <a:avLst/>
          </a:prstGeom>
          <a:noFill/>
        </p:spPr>
        <p:txBody>
          <a:bodyPr wrap="square" rtlCol="0">
            <a:spAutoFit/>
          </a:bodyPr>
          <a:lstStyle/>
          <a:p>
            <a:pPr algn="r"/>
            <a:r>
              <a:rPr lang="fa-IR" sz="1400" dirty="0">
                <a:cs typeface="B Nazanin" pitchFamily="2" charset="-78"/>
              </a:rPr>
              <a:t>عکس   2 - سنگفرش کردن معابر در دوره ناصری............................................................................12</a:t>
            </a:r>
            <a:endParaRPr lang="en-US" sz="1400" dirty="0">
              <a:cs typeface="B Nazanin" pitchFamily="2" charset="-78"/>
            </a:endParaRPr>
          </a:p>
        </p:txBody>
      </p:sp>
      <p:sp>
        <p:nvSpPr>
          <p:cNvPr id="12" name="TextBox 11"/>
          <p:cNvSpPr txBox="1"/>
          <p:nvPr/>
        </p:nvSpPr>
        <p:spPr>
          <a:xfrm>
            <a:off x="762000" y="2133600"/>
            <a:ext cx="5410200" cy="307777"/>
          </a:xfrm>
          <a:prstGeom prst="rect">
            <a:avLst/>
          </a:prstGeom>
          <a:noFill/>
        </p:spPr>
        <p:txBody>
          <a:bodyPr wrap="square" rtlCol="0">
            <a:spAutoFit/>
          </a:bodyPr>
          <a:lstStyle/>
          <a:p>
            <a:pPr algn="r"/>
            <a:r>
              <a:rPr lang="fa-IR" sz="1400" dirty="0">
                <a:cs typeface="B Nazanin" pitchFamily="2" charset="-78"/>
              </a:rPr>
              <a:t>عکس   3 - نمایی از سبزه میدان...........................................................................................................12</a:t>
            </a:r>
            <a:endParaRPr lang="en-US" sz="1400" dirty="0">
              <a:cs typeface="B Nazanin" pitchFamily="2" charset="-78"/>
            </a:endParaRPr>
          </a:p>
        </p:txBody>
      </p:sp>
      <p:sp>
        <p:nvSpPr>
          <p:cNvPr id="13" name="TextBox 12"/>
          <p:cNvSpPr txBox="1"/>
          <p:nvPr/>
        </p:nvSpPr>
        <p:spPr>
          <a:xfrm>
            <a:off x="838200" y="2438400"/>
            <a:ext cx="5334000" cy="307777"/>
          </a:xfrm>
          <a:prstGeom prst="rect">
            <a:avLst/>
          </a:prstGeom>
          <a:noFill/>
        </p:spPr>
        <p:txBody>
          <a:bodyPr wrap="square" rtlCol="0">
            <a:spAutoFit/>
          </a:bodyPr>
          <a:lstStyle/>
          <a:p>
            <a:pPr algn="r"/>
            <a:r>
              <a:rPr lang="fa-IR" sz="1400" dirty="0">
                <a:cs typeface="B Nazanin" pitchFamily="2" charset="-78"/>
              </a:rPr>
              <a:t>عکس   4 - مدرسه دارالفنون..................................................................................................................12</a:t>
            </a:r>
            <a:endParaRPr lang="en-US" sz="1400" dirty="0">
              <a:cs typeface="B Nazanin" pitchFamily="2" charset="-78"/>
            </a:endParaRPr>
          </a:p>
        </p:txBody>
      </p:sp>
      <p:sp>
        <p:nvSpPr>
          <p:cNvPr id="14" name="TextBox 13"/>
          <p:cNvSpPr txBox="1"/>
          <p:nvPr/>
        </p:nvSpPr>
        <p:spPr>
          <a:xfrm>
            <a:off x="838200" y="3048000"/>
            <a:ext cx="5334000" cy="307777"/>
          </a:xfrm>
          <a:prstGeom prst="rect">
            <a:avLst/>
          </a:prstGeom>
          <a:noFill/>
        </p:spPr>
        <p:txBody>
          <a:bodyPr wrap="square" rtlCol="0">
            <a:spAutoFit/>
          </a:bodyPr>
          <a:lstStyle/>
          <a:p>
            <a:pPr algn="r"/>
            <a:r>
              <a:rPr lang="fa-IR" sz="1400" dirty="0">
                <a:cs typeface="B Nazanin" pitchFamily="2" charset="-78"/>
              </a:rPr>
              <a:t>عکس 6   - میدان بهارستان....................................................................................................................13</a:t>
            </a:r>
            <a:endParaRPr lang="en-US" sz="1400" dirty="0">
              <a:cs typeface="B Nazanin" pitchFamily="2" charset="-78"/>
            </a:endParaRPr>
          </a:p>
        </p:txBody>
      </p:sp>
      <p:sp>
        <p:nvSpPr>
          <p:cNvPr id="15" name="TextBox 14"/>
          <p:cNvSpPr txBox="1"/>
          <p:nvPr/>
        </p:nvSpPr>
        <p:spPr>
          <a:xfrm>
            <a:off x="990600" y="2743199"/>
            <a:ext cx="5181600" cy="307777"/>
          </a:xfrm>
          <a:prstGeom prst="rect">
            <a:avLst/>
          </a:prstGeom>
          <a:noFill/>
        </p:spPr>
        <p:txBody>
          <a:bodyPr wrap="square" rtlCol="0">
            <a:spAutoFit/>
          </a:bodyPr>
          <a:lstStyle/>
          <a:p>
            <a:pPr algn="r"/>
            <a:r>
              <a:rPr lang="fa-IR" sz="1400" dirty="0">
                <a:cs typeface="B Nazanin" pitchFamily="2" charset="-78"/>
              </a:rPr>
              <a:t>عکس 5- مجلس در میدان بهارسنان....................................................................................................13</a:t>
            </a:r>
            <a:endParaRPr lang="en-US" sz="1400" dirty="0">
              <a:cs typeface="B Nazanin" pitchFamily="2" charset="-78"/>
            </a:endParaRPr>
          </a:p>
        </p:txBody>
      </p:sp>
      <p:sp>
        <p:nvSpPr>
          <p:cNvPr id="16" name="TextBox 15"/>
          <p:cNvSpPr txBox="1"/>
          <p:nvPr/>
        </p:nvSpPr>
        <p:spPr>
          <a:xfrm>
            <a:off x="685800" y="3352799"/>
            <a:ext cx="5486400" cy="307777"/>
          </a:xfrm>
          <a:prstGeom prst="rect">
            <a:avLst/>
          </a:prstGeom>
          <a:noFill/>
        </p:spPr>
        <p:txBody>
          <a:bodyPr wrap="square" rtlCol="0">
            <a:spAutoFit/>
          </a:bodyPr>
          <a:lstStyle/>
          <a:p>
            <a:pPr algn="r"/>
            <a:r>
              <a:rPr lang="fa-IR" sz="1400" dirty="0">
                <a:cs typeface="B Nazanin" pitchFamily="2" charset="-78"/>
              </a:rPr>
              <a:t>عکس   7 - احداث ساختمان دادگستری در بخشی از کاخ گلستان.............................................14</a:t>
            </a:r>
            <a:endParaRPr lang="en-US" sz="1400" dirty="0">
              <a:cs typeface="B Nazanin" pitchFamily="2" charset="-78"/>
            </a:endParaRPr>
          </a:p>
        </p:txBody>
      </p:sp>
      <p:sp>
        <p:nvSpPr>
          <p:cNvPr id="17" name="TextBox 16"/>
          <p:cNvSpPr txBox="1"/>
          <p:nvPr/>
        </p:nvSpPr>
        <p:spPr>
          <a:xfrm>
            <a:off x="533400" y="3657600"/>
            <a:ext cx="5638800" cy="307777"/>
          </a:xfrm>
          <a:prstGeom prst="rect">
            <a:avLst/>
          </a:prstGeom>
          <a:noFill/>
        </p:spPr>
        <p:txBody>
          <a:bodyPr wrap="square" rtlCol="0">
            <a:spAutoFit/>
          </a:bodyPr>
          <a:lstStyle/>
          <a:p>
            <a:pPr algn="r"/>
            <a:r>
              <a:rPr lang="fa-IR" sz="1400" dirty="0">
                <a:cs typeface="B Nazanin" pitchFamily="2" charset="-78"/>
              </a:rPr>
              <a:t>عکس   8 - احداث خیابان کمربندی تهران -1318.........................................................................15</a:t>
            </a:r>
            <a:endParaRPr lang="en-US" sz="1400" dirty="0">
              <a:cs typeface="B Nazanin" pitchFamily="2" charset="-78"/>
            </a:endParaRPr>
          </a:p>
        </p:txBody>
      </p:sp>
      <p:sp>
        <p:nvSpPr>
          <p:cNvPr id="18" name="TextBox 17"/>
          <p:cNvSpPr txBox="1"/>
          <p:nvPr/>
        </p:nvSpPr>
        <p:spPr>
          <a:xfrm>
            <a:off x="533400" y="4267199"/>
            <a:ext cx="5638800" cy="307777"/>
          </a:xfrm>
          <a:prstGeom prst="rect">
            <a:avLst/>
          </a:prstGeom>
          <a:noFill/>
        </p:spPr>
        <p:txBody>
          <a:bodyPr wrap="square" rtlCol="0">
            <a:spAutoFit/>
          </a:bodyPr>
          <a:lstStyle/>
          <a:p>
            <a:pPr algn="r"/>
            <a:r>
              <a:rPr lang="fa-IR" sz="1400" dirty="0">
                <a:cs typeface="B Nazanin" pitchFamily="2" charset="-78"/>
              </a:rPr>
              <a:t>عکس  10  - تخریب بخشی از حصار تهران........................................................................................16</a:t>
            </a:r>
            <a:endParaRPr lang="en-US" sz="1400" dirty="0">
              <a:cs typeface="B Nazanin" pitchFamily="2" charset="-78"/>
            </a:endParaRPr>
          </a:p>
        </p:txBody>
      </p:sp>
      <p:sp>
        <p:nvSpPr>
          <p:cNvPr id="19" name="TextBox 18"/>
          <p:cNvSpPr txBox="1"/>
          <p:nvPr/>
        </p:nvSpPr>
        <p:spPr>
          <a:xfrm>
            <a:off x="838200" y="3962400"/>
            <a:ext cx="5334000" cy="307777"/>
          </a:xfrm>
          <a:prstGeom prst="rect">
            <a:avLst/>
          </a:prstGeom>
          <a:noFill/>
        </p:spPr>
        <p:txBody>
          <a:bodyPr wrap="square" rtlCol="0">
            <a:spAutoFit/>
          </a:bodyPr>
          <a:lstStyle/>
          <a:p>
            <a:pPr algn="r"/>
            <a:r>
              <a:rPr lang="fa-IR" sz="1400" dirty="0">
                <a:cs typeface="B Nazanin" pitchFamily="2" charset="-78"/>
              </a:rPr>
              <a:t>عکس    9- خیابان 15 خرداد (بوذر جمهری سابق).........................................................................16</a:t>
            </a:r>
            <a:endParaRPr lang="en-US" sz="1400" dirty="0">
              <a:cs typeface="B Nazanin" pitchFamily="2" charset="-78"/>
            </a:endParaRPr>
          </a:p>
        </p:txBody>
      </p:sp>
      <p:sp>
        <p:nvSpPr>
          <p:cNvPr id="20" name="TextBox 19"/>
          <p:cNvSpPr txBox="1"/>
          <p:nvPr/>
        </p:nvSpPr>
        <p:spPr>
          <a:xfrm>
            <a:off x="381000" y="4546683"/>
            <a:ext cx="5791200" cy="307777"/>
          </a:xfrm>
          <a:prstGeom prst="rect">
            <a:avLst/>
          </a:prstGeom>
          <a:noFill/>
        </p:spPr>
        <p:txBody>
          <a:bodyPr wrap="square" rtlCol="0">
            <a:spAutoFit/>
          </a:bodyPr>
          <a:lstStyle/>
          <a:p>
            <a:pPr algn="r"/>
            <a:r>
              <a:rPr lang="fa-IR" sz="1400" dirty="0">
                <a:cs typeface="B Nazanin" pitchFamily="2" charset="-78"/>
              </a:rPr>
              <a:t>عکس   11 – طرح اطراف حرم توسط داریوش بوربور......................................................................18</a:t>
            </a:r>
            <a:endParaRPr lang="en-US" sz="1400" dirty="0">
              <a:cs typeface="B Nazanin" pitchFamily="2" charset="-78"/>
            </a:endParaRPr>
          </a:p>
        </p:txBody>
      </p:sp>
      <p:sp>
        <p:nvSpPr>
          <p:cNvPr id="21" name="TextBox 20"/>
          <p:cNvSpPr txBox="1"/>
          <p:nvPr/>
        </p:nvSpPr>
        <p:spPr>
          <a:xfrm>
            <a:off x="381000" y="4851484"/>
            <a:ext cx="5791200" cy="307777"/>
          </a:xfrm>
          <a:prstGeom prst="rect">
            <a:avLst/>
          </a:prstGeom>
          <a:noFill/>
        </p:spPr>
        <p:txBody>
          <a:bodyPr wrap="square" rtlCol="0">
            <a:spAutoFit/>
          </a:bodyPr>
          <a:lstStyle/>
          <a:p>
            <a:pPr algn="r"/>
            <a:r>
              <a:rPr lang="fa-IR" sz="1400" dirty="0">
                <a:cs typeface="B Nazanin" pitchFamily="2" charset="-78"/>
              </a:rPr>
              <a:t>عکس 12   - طرح بهسازی و نوسازی بافت پیرامون حرم امام رضا (ع)......................................20</a:t>
            </a:r>
            <a:endParaRPr lang="en-US" sz="1400" dirty="0">
              <a:cs typeface="B Nazanin" pitchFamily="2" charset="-78"/>
            </a:endParaRPr>
          </a:p>
        </p:txBody>
      </p:sp>
      <p:sp>
        <p:nvSpPr>
          <p:cNvPr id="22" name="TextBox 21"/>
          <p:cNvSpPr txBox="1"/>
          <p:nvPr/>
        </p:nvSpPr>
        <p:spPr>
          <a:xfrm>
            <a:off x="762000" y="5156284"/>
            <a:ext cx="5410200" cy="307777"/>
          </a:xfrm>
          <a:prstGeom prst="rect">
            <a:avLst/>
          </a:prstGeom>
          <a:noFill/>
        </p:spPr>
        <p:txBody>
          <a:bodyPr wrap="square" rtlCol="0">
            <a:spAutoFit/>
          </a:bodyPr>
          <a:lstStyle/>
          <a:p>
            <a:pPr algn="r"/>
            <a:r>
              <a:rPr lang="fa-IR" sz="1400" dirty="0">
                <a:cs typeface="B Nazanin" pitchFamily="2" charset="-78"/>
              </a:rPr>
              <a:t>عکس  13  - تکیه امیر چخماق یزد.....................................................................................................20</a:t>
            </a:r>
            <a:endParaRPr lang="en-US" sz="1400" dirty="0">
              <a:cs typeface="B Nazanin" pitchFamily="2" charset="-78"/>
            </a:endParaRPr>
          </a:p>
        </p:txBody>
      </p:sp>
      <p:sp>
        <p:nvSpPr>
          <p:cNvPr id="23" name="TextBox 22"/>
          <p:cNvSpPr txBox="1"/>
          <p:nvPr/>
        </p:nvSpPr>
        <p:spPr>
          <a:xfrm>
            <a:off x="457200" y="5461083"/>
            <a:ext cx="5715000" cy="307777"/>
          </a:xfrm>
          <a:prstGeom prst="rect">
            <a:avLst/>
          </a:prstGeom>
          <a:noFill/>
        </p:spPr>
        <p:txBody>
          <a:bodyPr wrap="square" rtlCol="0">
            <a:spAutoFit/>
          </a:bodyPr>
          <a:lstStyle/>
          <a:p>
            <a:pPr algn="r"/>
            <a:r>
              <a:rPr lang="fa-IR" sz="1400" dirty="0">
                <a:cs typeface="B Nazanin" pitchFamily="2" charset="-78"/>
              </a:rPr>
              <a:t>عکس   14 – سختار تاریخی شهر اصفهان در طرح توسعه آن......................................................24</a:t>
            </a:r>
            <a:endParaRPr lang="en-US" sz="1400" dirty="0">
              <a:cs typeface="B Nazanin" pitchFamily="2" charset="-78"/>
            </a:endParaRPr>
          </a:p>
        </p:txBody>
      </p:sp>
      <p:sp>
        <p:nvSpPr>
          <p:cNvPr id="24" name="TextBox 23"/>
          <p:cNvSpPr txBox="1"/>
          <p:nvPr/>
        </p:nvSpPr>
        <p:spPr>
          <a:xfrm>
            <a:off x="685800" y="5765884"/>
            <a:ext cx="5486400" cy="307777"/>
          </a:xfrm>
          <a:prstGeom prst="rect">
            <a:avLst/>
          </a:prstGeom>
          <a:noFill/>
        </p:spPr>
        <p:txBody>
          <a:bodyPr wrap="square" rtlCol="0">
            <a:spAutoFit/>
          </a:bodyPr>
          <a:lstStyle/>
          <a:p>
            <a:pPr algn="r"/>
            <a:r>
              <a:rPr lang="fa-IR" sz="1400" dirty="0">
                <a:cs typeface="B Nazanin" pitchFamily="2" charset="-78"/>
              </a:rPr>
              <a:t>عکس   15 – تامین مالی طرح ها در ایران.........................................................................................30</a:t>
            </a:r>
            <a:endParaRPr lang="en-US" sz="1400" dirty="0">
              <a:cs typeface="B Nazanin" pitchFamily="2" charset="-78"/>
            </a:endParaRPr>
          </a:p>
        </p:txBody>
      </p:sp>
      <p:sp>
        <p:nvSpPr>
          <p:cNvPr id="25" name="TextBox 24"/>
          <p:cNvSpPr txBox="1"/>
          <p:nvPr/>
        </p:nvSpPr>
        <p:spPr>
          <a:xfrm>
            <a:off x="914400" y="6375484"/>
            <a:ext cx="5257800" cy="307777"/>
          </a:xfrm>
          <a:prstGeom prst="rect">
            <a:avLst/>
          </a:prstGeom>
          <a:noFill/>
        </p:spPr>
        <p:txBody>
          <a:bodyPr wrap="square" rtlCol="0">
            <a:spAutoFit/>
          </a:bodyPr>
          <a:lstStyle/>
          <a:p>
            <a:pPr algn="r"/>
            <a:r>
              <a:rPr lang="fa-IR" sz="1400" dirty="0">
                <a:cs typeface="B Nazanin" pitchFamily="2" charset="-78"/>
              </a:rPr>
              <a:t>عکس   17 – طرح بین الحرمین شیراز تهیه شده توسط ”پارس گستره“..................................37</a:t>
            </a:r>
            <a:endParaRPr lang="en-US" sz="1400" dirty="0">
              <a:cs typeface="B Nazanin" pitchFamily="2" charset="-78"/>
            </a:endParaRPr>
          </a:p>
        </p:txBody>
      </p:sp>
      <p:sp>
        <p:nvSpPr>
          <p:cNvPr id="26" name="TextBox 25"/>
          <p:cNvSpPr txBox="1"/>
          <p:nvPr/>
        </p:nvSpPr>
        <p:spPr>
          <a:xfrm>
            <a:off x="457200" y="6070683"/>
            <a:ext cx="5715000" cy="307777"/>
          </a:xfrm>
          <a:prstGeom prst="rect">
            <a:avLst/>
          </a:prstGeom>
          <a:noFill/>
        </p:spPr>
        <p:txBody>
          <a:bodyPr wrap="square" rtlCol="0">
            <a:spAutoFit/>
          </a:bodyPr>
          <a:lstStyle/>
          <a:p>
            <a:pPr algn="r"/>
            <a:r>
              <a:rPr lang="fa-IR" sz="1400" dirty="0">
                <a:cs typeface="B Nazanin" pitchFamily="2" charset="-78"/>
              </a:rPr>
              <a:t>عکس  16  - تامین مالی طرح ها در سایر کشور ها.........................................................................30</a:t>
            </a:r>
            <a:endParaRPr lang="en-US" sz="1400" dirty="0">
              <a:cs typeface="B Nazanin" pitchFamily="2" charset="-78"/>
            </a:endParaRPr>
          </a:p>
        </p:txBody>
      </p:sp>
      <p:cxnSp>
        <p:nvCxnSpPr>
          <p:cNvPr id="31" name="Straight Connector 30"/>
          <p:cNvCxnSpPr/>
          <p:nvPr/>
        </p:nvCxnSpPr>
        <p:spPr>
          <a:xfrm rot="10800000">
            <a:off x="990600" y="8229600"/>
            <a:ext cx="5181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762000" y="8458200"/>
            <a:ext cx="5410200" cy="307777"/>
          </a:xfrm>
          <a:prstGeom prst="rect">
            <a:avLst/>
          </a:prstGeom>
          <a:noFill/>
        </p:spPr>
        <p:txBody>
          <a:bodyPr wrap="square" rtlCol="0">
            <a:spAutoFit/>
          </a:bodyPr>
          <a:lstStyle/>
          <a:p>
            <a:pPr algn="r"/>
            <a:r>
              <a:rPr lang="fa-IR" sz="1400" dirty="0">
                <a:cs typeface="B Nazanin" pitchFamily="2" charset="-78"/>
              </a:rPr>
              <a:t>جدول 1- 1 – دامنه فعالیت های بهسازی.........................................................................................7</a:t>
            </a:r>
            <a:endParaRPr lang="en-US" sz="1400" dirty="0">
              <a:cs typeface="B Nazanin" pitchFamily="2" charset="-78"/>
            </a:endParaRPr>
          </a:p>
        </p:txBody>
      </p:sp>
      <p:sp>
        <p:nvSpPr>
          <p:cNvPr id="33" name="TextBox 32"/>
          <p:cNvSpPr txBox="1"/>
          <p:nvPr/>
        </p:nvSpPr>
        <p:spPr>
          <a:xfrm>
            <a:off x="1066800" y="8762999"/>
            <a:ext cx="5105400" cy="307777"/>
          </a:xfrm>
          <a:prstGeom prst="rect">
            <a:avLst/>
          </a:prstGeom>
          <a:noFill/>
        </p:spPr>
        <p:txBody>
          <a:bodyPr wrap="square" rtlCol="0">
            <a:spAutoFit/>
          </a:bodyPr>
          <a:lstStyle/>
          <a:p>
            <a:pPr algn="r"/>
            <a:r>
              <a:rPr lang="fa-IR" sz="1400" dirty="0">
                <a:cs typeface="B Nazanin" pitchFamily="2" charset="-78"/>
              </a:rPr>
              <a:t>جدول 2- 1 – دامنه فعالیت های نوسازی.........................................................................................7</a:t>
            </a:r>
            <a:endParaRPr lang="en-US" sz="1400" dirty="0">
              <a:cs typeface="B Nazanin" pitchFamily="2" charset="-78"/>
            </a:endParaRPr>
          </a:p>
        </p:txBody>
      </p:sp>
      <p:sp>
        <p:nvSpPr>
          <p:cNvPr id="34" name="TextBox 33"/>
          <p:cNvSpPr txBox="1"/>
          <p:nvPr/>
        </p:nvSpPr>
        <p:spPr>
          <a:xfrm>
            <a:off x="990600" y="9067800"/>
            <a:ext cx="5181600" cy="307777"/>
          </a:xfrm>
          <a:prstGeom prst="rect">
            <a:avLst/>
          </a:prstGeom>
          <a:noFill/>
        </p:spPr>
        <p:txBody>
          <a:bodyPr wrap="square" rtlCol="0">
            <a:spAutoFit/>
          </a:bodyPr>
          <a:lstStyle/>
          <a:p>
            <a:pPr algn="r"/>
            <a:r>
              <a:rPr lang="fa-IR" sz="1400" dirty="0">
                <a:cs typeface="B Nazanin" pitchFamily="2" charset="-78"/>
              </a:rPr>
              <a:t>جدول 3- 1 – دامنه فعالیت های بازسازی........................................................................................7</a:t>
            </a:r>
            <a:endParaRPr lang="en-US" sz="1400" dirty="0">
              <a:cs typeface="B Nazanin" pitchFamily="2" charset="-78"/>
            </a:endParaRPr>
          </a:p>
        </p:txBody>
      </p:sp>
      <p:sp>
        <p:nvSpPr>
          <p:cNvPr id="30" name="TextBox 29"/>
          <p:cNvSpPr txBox="1"/>
          <p:nvPr/>
        </p:nvSpPr>
        <p:spPr>
          <a:xfrm>
            <a:off x="762000" y="6702623"/>
            <a:ext cx="5410200" cy="307777"/>
          </a:xfrm>
          <a:prstGeom prst="rect">
            <a:avLst/>
          </a:prstGeom>
          <a:noFill/>
        </p:spPr>
        <p:txBody>
          <a:bodyPr wrap="square" rtlCol="0">
            <a:spAutoFit/>
          </a:bodyPr>
          <a:lstStyle/>
          <a:p>
            <a:pPr algn="r"/>
            <a:r>
              <a:rPr lang="fa-IR" sz="1400" dirty="0">
                <a:cs typeface="B Nazanin" pitchFamily="2" charset="-78"/>
              </a:rPr>
              <a:t>عکس  18  - طرح بین الحرمین شیراز تهیه شده توسط ”دکتر فلامکی“..................................38</a:t>
            </a:r>
            <a:endParaRPr lang="en-US" sz="1400" dirty="0">
              <a:cs typeface="B Nazanin" pitchFamily="2" charset="-78"/>
            </a:endParaRPr>
          </a:p>
        </p:txBody>
      </p:sp>
      <p:sp>
        <p:nvSpPr>
          <p:cNvPr id="39" name="TextBox 38"/>
          <p:cNvSpPr txBox="1"/>
          <p:nvPr/>
        </p:nvSpPr>
        <p:spPr>
          <a:xfrm>
            <a:off x="609600" y="7007423"/>
            <a:ext cx="5562600" cy="307777"/>
          </a:xfrm>
          <a:prstGeom prst="rect">
            <a:avLst/>
          </a:prstGeom>
          <a:noFill/>
        </p:spPr>
        <p:txBody>
          <a:bodyPr wrap="square" rtlCol="0">
            <a:spAutoFit/>
          </a:bodyPr>
          <a:lstStyle/>
          <a:p>
            <a:pPr algn="r"/>
            <a:r>
              <a:rPr lang="fa-IR" sz="1400" dirty="0">
                <a:cs typeface="B Nazanin" pitchFamily="2" charset="-78"/>
              </a:rPr>
              <a:t>عکس  19- طرح بین الحرمین شیراز تهیه شده توسط ”شرکت تواصل“...................................38</a:t>
            </a:r>
            <a:endParaRPr lang="en-US" sz="1400" dirty="0">
              <a:cs typeface="B Nazanin" pitchFamily="2" charset="-78"/>
            </a:endParaRPr>
          </a:p>
        </p:txBody>
      </p:sp>
      <p:sp>
        <p:nvSpPr>
          <p:cNvPr id="40" name="TextBox 39"/>
          <p:cNvSpPr txBox="1"/>
          <p:nvPr/>
        </p:nvSpPr>
        <p:spPr>
          <a:xfrm>
            <a:off x="990600" y="7312223"/>
            <a:ext cx="5181600" cy="307777"/>
          </a:xfrm>
          <a:prstGeom prst="rect">
            <a:avLst/>
          </a:prstGeom>
          <a:noFill/>
        </p:spPr>
        <p:txBody>
          <a:bodyPr wrap="square" rtlCol="0">
            <a:spAutoFit/>
          </a:bodyPr>
          <a:lstStyle/>
          <a:p>
            <a:pPr algn="r"/>
            <a:r>
              <a:rPr lang="fa-IR" sz="1400" dirty="0">
                <a:cs typeface="B Nazanin" pitchFamily="2" charset="-78"/>
              </a:rPr>
              <a:t>عکس  20  - تطبیق بافت جدید و قدیم شیراز.................................................................................40</a:t>
            </a:r>
            <a:endParaRPr lang="en-US" sz="1400" dirty="0">
              <a:cs typeface="B Nazanin" pitchFamily="2" charset="-78"/>
            </a:endParaRPr>
          </a:p>
        </p:txBody>
      </p:sp>
      <p:sp>
        <p:nvSpPr>
          <p:cNvPr id="41" name="TextBox 40"/>
          <p:cNvSpPr txBox="1"/>
          <p:nvPr/>
        </p:nvSpPr>
        <p:spPr>
          <a:xfrm>
            <a:off x="685800" y="7617023"/>
            <a:ext cx="5486400" cy="307777"/>
          </a:xfrm>
          <a:prstGeom prst="rect">
            <a:avLst/>
          </a:prstGeom>
          <a:noFill/>
        </p:spPr>
        <p:txBody>
          <a:bodyPr wrap="square" rtlCol="0">
            <a:spAutoFit/>
          </a:bodyPr>
          <a:lstStyle/>
          <a:p>
            <a:pPr algn="r"/>
            <a:r>
              <a:rPr lang="fa-IR" sz="1400" dirty="0">
                <a:cs typeface="B Nazanin" pitchFamily="2" charset="-78"/>
              </a:rPr>
              <a:t>عکس   21 - تطبیق بافت جدید و قدیم سمنان..............................................................................42</a:t>
            </a:r>
            <a:endParaRPr lang="en-US" sz="1400" dirty="0">
              <a:cs typeface="B Nazanin" pitchFamily="2" charset="-7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rtl="1">
              <a:lnSpc>
                <a:spcPct val="150000"/>
              </a:lnSpc>
            </a:pPr>
            <a:endParaRPr lang="en-US"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در برنامه پنجم عمرانی (56-1352) برای اولین بار و به طور مستقیم به لزوم حفظ بافتهای تاریخی توجه میشود و بدین منظور ردیفی از بودجه به نوسازی، بهسازی و بهبود محیط تعلق می گیرد. در بند ج از هدفهای مشخص و خط مشی های اساسی عمران شهری، موارد ذیل آمده است: </a:t>
            </a:r>
            <a:endParaRPr lang="en-US" sz="1400" dirty="0">
              <a:solidFill>
                <a:schemeClr val="tx1"/>
              </a:solidFill>
              <a:cs typeface="B Nazanin" pitchFamily="2" charset="-78"/>
            </a:endParaRPr>
          </a:p>
          <a:p>
            <a:pPr lvl="0" algn="r" rtl="1">
              <a:lnSpc>
                <a:spcPct val="150000"/>
              </a:lnSpc>
              <a:buFont typeface="Wingdings" pitchFamily="2" charset="2"/>
              <a:buChar char="ü"/>
            </a:pPr>
            <a:r>
              <a:rPr lang="fa-IR" sz="1400" dirty="0">
                <a:solidFill>
                  <a:schemeClr val="tx1"/>
                </a:solidFill>
                <a:cs typeface="B Nazanin" pitchFamily="2" charset="-78"/>
              </a:rPr>
              <a:t>اجرای صحیح قانون نوسازی و عمران شهری در کلیه شهرها.</a:t>
            </a:r>
            <a:endParaRPr lang="en-US" sz="1400" dirty="0">
              <a:solidFill>
                <a:schemeClr val="tx1"/>
              </a:solidFill>
              <a:cs typeface="B Nazanin" pitchFamily="2" charset="-78"/>
            </a:endParaRPr>
          </a:p>
          <a:p>
            <a:pPr lvl="0" algn="just" rtl="1">
              <a:lnSpc>
                <a:spcPct val="150000"/>
              </a:lnSpc>
              <a:buFont typeface="Wingdings" pitchFamily="2" charset="2"/>
              <a:buChar char="ü"/>
            </a:pPr>
            <a:r>
              <a:rPr lang="fa-IR" sz="1400" dirty="0">
                <a:solidFill>
                  <a:schemeClr val="tx1"/>
                </a:solidFill>
                <a:cs typeface="B Nazanin" pitchFamily="2" charset="-78"/>
              </a:rPr>
              <a:t>ایجاد حداکثر فرصت برای مشارکت بخش خصوصی در امر نوسازی شهری با راهنمایی و کمکهای تشویقی دولت. </a:t>
            </a:r>
            <a:endParaRPr lang="en-US" sz="1400" dirty="0">
              <a:solidFill>
                <a:schemeClr val="tx1"/>
              </a:solidFill>
              <a:cs typeface="B Nazanin" pitchFamily="2" charset="-78"/>
            </a:endParaRPr>
          </a:p>
          <a:p>
            <a:pPr lvl="0" algn="r" rtl="1">
              <a:lnSpc>
                <a:spcPct val="150000"/>
              </a:lnSpc>
              <a:buFont typeface="Wingdings" pitchFamily="2" charset="2"/>
              <a:buChar char="ü"/>
            </a:pPr>
            <a:r>
              <a:rPr lang="fa-IR" sz="1400" dirty="0">
                <a:solidFill>
                  <a:schemeClr val="tx1"/>
                </a:solidFill>
                <a:cs typeface="B Nazanin" pitchFamily="2" charset="-78"/>
              </a:rPr>
              <a:t>نوسازی و تجدید بناهای قدیمی و غیربهداشتی.</a:t>
            </a:r>
            <a:endParaRPr lang="en-US" sz="1400" dirty="0">
              <a:solidFill>
                <a:schemeClr val="tx1"/>
              </a:solidFill>
              <a:cs typeface="B Nazanin" pitchFamily="2" charset="-78"/>
            </a:endParaRPr>
          </a:p>
          <a:p>
            <a:pPr lvl="0" algn="r" rtl="1">
              <a:lnSpc>
                <a:spcPct val="150000"/>
              </a:lnSpc>
              <a:buFont typeface="Wingdings" pitchFamily="2" charset="2"/>
              <a:buChar char="ü"/>
            </a:pPr>
            <a:r>
              <a:rPr lang="fa-IR" sz="1400" dirty="0">
                <a:solidFill>
                  <a:schemeClr val="tx1"/>
                </a:solidFill>
                <a:cs typeface="B Nazanin" pitchFamily="2" charset="-78"/>
              </a:rPr>
              <a:t>ترمیم و اصلاح بافتهای قدیمی شهرها و بازارها. (عزیزی،1374،ص 41)</a:t>
            </a:r>
          </a:p>
          <a:p>
            <a:pPr lvl="0" algn="just" rtl="1">
              <a:lnSpc>
                <a:spcPct val="150000"/>
              </a:lnSpc>
            </a:pPr>
            <a:r>
              <a:rPr lang="fa-IR" sz="1400" dirty="0">
                <a:solidFill>
                  <a:schemeClr val="tx1"/>
                </a:solidFill>
                <a:cs typeface="B Nazanin" pitchFamily="2" charset="-78"/>
              </a:rPr>
              <a:t>به دلیل نمایان شدن آسیب های ناشی از توسعه در این دوران برنامه های حفاظتی سهم بیشتری در برنامه ها و سیاست های کلان جامعه می یابد. افزایش توجه به حفاظت از میراث فرهنگی موجب شد در تاریخ 1347مجلس شورای اسلامی قانون خرید اراضی و ابنیه تاسیسات برای حفظ آثار تاریخی را به تصویب برساند(مصوبه 1347 به شماره 4091).چنین نگرشی به پاکسازی بناهای ارزشمند از بافت پیرامونی ،در طرح هایی نظیرتکیه امیر چخماق یزد، گنبد سبز مشهد، بقعه شیخ صفی اردبیل وحرم حضرت رضا (ع) (از جمله طرح های تهیه شده برای بافت اطراف حرم پیش از انقلاب می توان به طرح ”مهندس مشاور بوربور“ و طرح ”دفتر فنی مهندسین مشاور“ اشاره کرد که اولی به دلیل به علت در نظر نگرفتن منابع مالی اجرا نشد و مورد دوم نیز چندان کارآمد نبود) دخالت های گسترده ای صورت پذیرفت. در برخی موارد بنا های انتخاب شده به موزه تبدیل شده اندکه به عنوان مثال می توان به خانه قوام السلطنه اشاره کرد که توسط هانس هولاین اتریشی به موزه آبگینه تبدیل شد. طرح روان بخشی در سال 1356 در تعدادی از بافت های تاریخی به اجرا در آمد که در عمل اصلاح شبکه دسترسی و عبور</a:t>
            </a:r>
          </a:p>
          <a:p>
            <a:pPr lvl="0" algn="r" rtl="1">
              <a:lnSpc>
                <a:spcPct val="150000"/>
              </a:lnSpc>
            </a:pPr>
            <a:endParaRPr lang="fa-IR" sz="1400" dirty="0">
              <a:solidFill>
                <a:schemeClr val="tx1"/>
              </a:solidFill>
              <a:cs typeface="B Nazanin" pitchFamily="2" charset="-78"/>
            </a:endParaRPr>
          </a:p>
          <a:p>
            <a:pPr lvl="0" algn="r" rtl="1">
              <a:lnSpc>
                <a:spcPct val="150000"/>
              </a:lnSpc>
            </a:pPr>
            <a:endParaRPr lang="fa-IR" sz="1400" dirty="0">
              <a:solidFill>
                <a:schemeClr val="tx1"/>
              </a:solidFill>
              <a:cs typeface="B Nazanin" pitchFamily="2" charset="-78"/>
            </a:endParaRPr>
          </a:p>
          <a:p>
            <a:pPr lvl="0" algn="r" rtl="1">
              <a:lnSpc>
                <a:spcPct val="150000"/>
              </a:lnSpc>
            </a:pPr>
            <a:endParaRPr lang="fa-IR" sz="1400" dirty="0">
              <a:solidFill>
                <a:schemeClr val="tx1"/>
              </a:solidFill>
              <a:cs typeface="B Nazanin" pitchFamily="2" charset="-78"/>
            </a:endParaRPr>
          </a:p>
          <a:p>
            <a:pPr lvl="0" algn="r" rtl="1">
              <a:lnSpc>
                <a:spcPct val="150000"/>
              </a:lnSpc>
            </a:pPr>
            <a:endParaRPr lang="fa-IR" sz="1400" dirty="0">
              <a:solidFill>
                <a:schemeClr val="tx1"/>
              </a:solidFill>
              <a:cs typeface="B Nazanin" pitchFamily="2" charset="-78"/>
            </a:endParaRPr>
          </a:p>
          <a:p>
            <a:pPr lvl="0" algn="r" rtl="1">
              <a:lnSpc>
                <a:spcPct val="150000"/>
              </a:lnSpc>
            </a:pPr>
            <a:endParaRPr lang="en-US" sz="1400" dirty="0">
              <a:solidFill>
                <a:schemeClr val="tx1"/>
              </a:solidFill>
              <a:cs typeface="B Nazanin" pitchFamily="2" charset="-78"/>
            </a:endParaRPr>
          </a:p>
          <a:p>
            <a:pPr lvl="0" algn="r" rtl="1">
              <a:lnSpc>
                <a:spcPct val="150000"/>
              </a:lnSpc>
            </a:pPr>
            <a:endParaRPr lang="fa-IR" sz="1400"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p:txBody>
      </p:sp>
      <p:pic>
        <p:nvPicPr>
          <p:cNvPr id="3074" name="Picture 2" descr="E:\arshive\nazanin\baft farsude\photoshop\yazdSq copy.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657602" y="6781800"/>
            <a:ext cx="2666998" cy="1933625"/>
          </a:xfrm>
          <a:prstGeom prst="rect">
            <a:avLst/>
          </a:prstGeom>
          <a:noFill/>
        </p:spPr>
      </p:pic>
      <p:pic>
        <p:nvPicPr>
          <p:cNvPr id="3075" name="Picture 3" descr="E:\arshive\nazanin\baft farsude\farsude\map\hj.jpg"/>
          <p:cNvPicPr>
            <a:picLocks noChangeAspect="1" noChangeArrowheads="1"/>
          </p:cNvPicPr>
          <p:nvPr/>
        </p:nvPicPr>
        <p:blipFill>
          <a:blip r:embed="rId4">
            <a:clrChange>
              <a:clrFrom>
                <a:srgbClr val="FFFFFF"/>
              </a:clrFrom>
              <a:clrTo>
                <a:srgbClr val="FFFFFF">
                  <a:alpha val="0"/>
                </a:srgbClr>
              </a:clrTo>
            </a:clrChange>
          </a:blip>
          <a:srcRect l="11068" t="35069" r="50651" b="19097"/>
          <a:stretch>
            <a:fillRect/>
          </a:stretch>
        </p:blipFill>
        <p:spPr bwMode="auto">
          <a:xfrm>
            <a:off x="762000" y="6705600"/>
            <a:ext cx="2656608" cy="2385526"/>
          </a:xfrm>
          <a:prstGeom prst="rect">
            <a:avLst/>
          </a:prstGeom>
          <a:noFill/>
        </p:spPr>
      </p:pic>
      <p:sp>
        <p:nvSpPr>
          <p:cNvPr id="7" name="TextBox 6"/>
          <p:cNvSpPr txBox="1"/>
          <p:nvPr/>
        </p:nvSpPr>
        <p:spPr>
          <a:xfrm>
            <a:off x="4336473" y="9042484"/>
            <a:ext cx="1911927" cy="276999"/>
          </a:xfrm>
          <a:prstGeom prst="rect">
            <a:avLst/>
          </a:prstGeom>
          <a:noFill/>
        </p:spPr>
        <p:txBody>
          <a:bodyPr wrap="square" rtlCol="0">
            <a:spAutoFit/>
          </a:bodyPr>
          <a:lstStyle/>
          <a:p>
            <a:pPr algn="r"/>
            <a:r>
              <a:rPr lang="fa-IR" sz="1200" dirty="0">
                <a:cs typeface="B Nazanin" pitchFamily="2" charset="-78"/>
              </a:rPr>
              <a:t>عکس  13  - تکیه امیر چخماق یزد</a:t>
            </a:r>
            <a:endParaRPr lang="en-US" sz="1200" dirty="0">
              <a:cs typeface="B Nazanin" pitchFamily="2" charset="-78"/>
            </a:endParaRPr>
          </a:p>
        </p:txBody>
      </p:sp>
      <p:sp>
        <p:nvSpPr>
          <p:cNvPr id="9" name="TextBox 8"/>
          <p:cNvSpPr txBox="1"/>
          <p:nvPr/>
        </p:nvSpPr>
        <p:spPr>
          <a:xfrm>
            <a:off x="381000" y="9067800"/>
            <a:ext cx="3505200" cy="276999"/>
          </a:xfrm>
          <a:prstGeom prst="rect">
            <a:avLst/>
          </a:prstGeom>
          <a:noFill/>
        </p:spPr>
        <p:txBody>
          <a:bodyPr wrap="square" rtlCol="0">
            <a:spAutoFit/>
          </a:bodyPr>
          <a:lstStyle/>
          <a:p>
            <a:pPr algn="r"/>
            <a:r>
              <a:rPr lang="fa-IR" sz="1200" dirty="0">
                <a:cs typeface="B Nazanin" pitchFamily="2" charset="-78"/>
              </a:rPr>
              <a:t>عکس   12 - طرح بهسازی و نوسازی بافت پیرامون حرم امام رضا (ع)</a:t>
            </a:r>
            <a:endParaRPr lang="en-US" sz="1200" dirty="0">
              <a:cs typeface="B Nazanin" pitchFamily="2" charset="-78"/>
            </a:endParaRPr>
          </a:p>
        </p:txBody>
      </p:sp>
      <p:pic>
        <p:nvPicPr>
          <p:cNvPr id="10" name="Picture 5" descr="C:\Documents and Settings\GIGABYTE\Desktop\baftZir.jpg"/>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
        <p:nvSpPr>
          <p:cNvPr id="11"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3">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r" rtl="1">
              <a:lnSpc>
                <a:spcPct val="150000"/>
              </a:lnSpc>
            </a:pPr>
            <a:endParaRPr lang="fa-IR"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سواره را مورد نظر داشت. (طرح تهیه شده توسط مهندسین مشاور ”پارس گستره“ در شهر شیراز از این جمله می باشد که در نهایت اجرا نشد.) توسعه شتاب زده و ارائه خدمات حداکثری در مناطق نوساز شهری و عدم ارائه امکانات کافی به بافت های باارزش ، باعث کاهش زیست پذیری و مرغوبیت بافت های فرهنگی و تاریخی شهر ها می شود. علی رغم افزایش اقدامات حفاظتی ، بسیاری از بنا های ارزشمند توسط مالکان تخریب می شوند تا درگیر محدودیت های قانونی مربوط نشوند. (حناچی،1386،ص 56)</a:t>
            </a:r>
          </a:p>
          <a:p>
            <a:pPr algn="r" rtl="1">
              <a:lnSpc>
                <a:spcPct val="150000"/>
              </a:lnSpc>
            </a:pPr>
            <a:endParaRPr lang="fa-IR" sz="700" dirty="0">
              <a:solidFill>
                <a:schemeClr val="tx1"/>
              </a:solidFill>
              <a:cs typeface="B Nazanin" pitchFamily="2" charset="-78"/>
            </a:endParaRPr>
          </a:p>
          <a:p>
            <a:pPr algn="r" rtl="1">
              <a:lnSpc>
                <a:spcPct val="150000"/>
              </a:lnSpc>
            </a:pPr>
            <a:r>
              <a:rPr lang="fa-IR" sz="1600" b="1" dirty="0">
                <a:solidFill>
                  <a:schemeClr val="tx1"/>
                </a:solidFill>
                <a:cs typeface="B Nazanin" pitchFamily="2" charset="-78"/>
              </a:rPr>
              <a:t>دوران پس از پیروزی انقلاب اسلامی:</a:t>
            </a:r>
            <a:endParaRPr lang="fa-IR" sz="1400" dirty="0">
              <a:solidFill>
                <a:schemeClr val="tx1"/>
              </a:solidFill>
              <a:cs typeface="B Nazanin" pitchFamily="2" charset="-78"/>
            </a:endParaRPr>
          </a:p>
          <a:p>
            <a:pPr algn="r" rtl="1">
              <a:lnSpc>
                <a:spcPct val="150000"/>
              </a:lnSpc>
            </a:pPr>
            <a:r>
              <a:rPr lang="fa-IR" sz="1400" dirty="0">
                <a:solidFill>
                  <a:schemeClr val="tx1"/>
                </a:solidFill>
                <a:cs typeface="B Nazanin" pitchFamily="2" charset="-78"/>
              </a:rPr>
              <a:t>این دوره به دو بخش قابل تفکیک است :</a:t>
            </a:r>
          </a:p>
          <a:p>
            <a:pPr lvl="0" algn="r" rtl="1">
              <a:lnSpc>
                <a:spcPct val="150000"/>
              </a:lnSpc>
            </a:pPr>
            <a:r>
              <a:rPr lang="fa-IR" sz="1400" dirty="0">
                <a:solidFill>
                  <a:schemeClr val="tx1"/>
                </a:solidFill>
                <a:cs typeface="B Nazanin" pitchFamily="2" charset="-78"/>
              </a:rPr>
              <a:t>1. از پیروزی انقلاب تا تشکیل سازمان میراث فرهنگی  (1357 تا 1364)</a:t>
            </a:r>
            <a:endParaRPr lang="en-US" sz="1400" dirty="0">
              <a:solidFill>
                <a:schemeClr val="tx1"/>
              </a:solidFill>
              <a:cs typeface="B Nazanin" pitchFamily="2" charset="-78"/>
            </a:endParaRPr>
          </a:p>
          <a:p>
            <a:pPr lvl="0" algn="r" rtl="1">
              <a:lnSpc>
                <a:spcPct val="150000"/>
              </a:lnSpc>
            </a:pPr>
            <a:r>
              <a:rPr lang="fa-IR" sz="1400" dirty="0">
                <a:solidFill>
                  <a:schemeClr val="tx1"/>
                </a:solidFill>
                <a:cs typeface="B Nazanin" pitchFamily="2" charset="-78"/>
              </a:rPr>
              <a:t>2. از تشکیل سازمان میراث فرهنگی تا کنون  (1387)</a:t>
            </a:r>
          </a:p>
          <a:p>
            <a:pPr lvl="0" algn="r" rtl="1">
              <a:lnSpc>
                <a:spcPct val="150000"/>
              </a:lnSpc>
            </a:pPr>
            <a:endParaRPr lang="fa-IR" sz="900" dirty="0">
              <a:solidFill>
                <a:schemeClr val="tx1"/>
              </a:solidFill>
              <a:cs typeface="B Nazanin" pitchFamily="2" charset="-78"/>
            </a:endParaRPr>
          </a:p>
          <a:p>
            <a:pPr lvl="0" algn="r" rtl="1">
              <a:lnSpc>
                <a:spcPct val="150000"/>
              </a:lnSpc>
            </a:pPr>
            <a:r>
              <a:rPr lang="fa-IR" sz="1400" b="1" dirty="0">
                <a:solidFill>
                  <a:schemeClr val="tx1"/>
                </a:solidFill>
                <a:cs typeface="B Nazanin" pitchFamily="2" charset="-78"/>
              </a:rPr>
              <a:t>از پیروزی انقلاب تا تشکیل سازمان میراث فرهنگی – (1357 تا 1364)</a:t>
            </a:r>
          </a:p>
          <a:p>
            <a:pPr algn="just" rtl="1">
              <a:lnSpc>
                <a:spcPct val="150000"/>
              </a:lnSpc>
            </a:pPr>
            <a:r>
              <a:rPr lang="fa-IR" sz="1400" dirty="0">
                <a:solidFill>
                  <a:schemeClr val="tx1"/>
                </a:solidFill>
                <a:cs typeface="B Nazanin" pitchFamily="2" charset="-78"/>
              </a:rPr>
              <a:t>پس از پیروزی انقلاب اسلامی در بهمن ماه سال1357 کشور زیر فشارهای سیاسی و اقتصادی خارجی و بروز جنگ تحمیلی قرار گرفت در  نتیجه توسعه های بی رویه شهری و آشفتگی های اجتماعی و اقتصادی در شهرها از یک طرف و عدم وجود برنامه های مدون برای مهار و کنترل توسعه فیزیکی شهری و احیا و ساماندهی بافتهای قدیم از طرف دیگر، سبب شد تا به ندرت بهسازی و نوسازی شهری مورد توجه مسئولان قرارگیرد.</a:t>
            </a:r>
            <a:endParaRPr lang="en-US"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از مهم ترین برنامه هایی که در این مقطع زمانی می تواند بدان اشاره کرد این است که در سال 1361 در وزارت کشور شاخه ای به نام معاونت امور محلی و عمران شهری تأسیس شد تا به موضوع توسعه و گسترش بی رویه شهری و لزوم حفظ و نگهداری و باززنده سازی بافت های قدیمی و بهسازی و نوسازی آنها بپردازد. به ویژه در شهرهای قدیمی که در این مورد اعتبارات به صورت بخشنامه ها به شهرداری ها ابلاغ شد تا اینکه برنامه اول توسعه به اجرا گذاشته شد. (پوراحمد،1384،ص 142)</a:t>
            </a:r>
            <a:endParaRPr lang="en-US"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اما به طور کلی می توان گفت که تا قبل از تصویب و اجرای برنامه دوم توسعه اقتصادی- اجتماعی جمهوری اسلامی (77-1373) اقدام مؤثری در سیاستگزاری مداخله در بافتهای کهن و قدیمی شهرها صورت نگرفت و اقدامات انجام شده عموماً غیرمنسجم و پراکنده بودند. </a:t>
            </a:r>
          </a:p>
          <a:p>
            <a:pPr algn="just" rtl="1">
              <a:lnSpc>
                <a:spcPct val="150000"/>
              </a:lnSpc>
            </a:pPr>
            <a:endParaRPr lang="fa-IR" sz="1400" dirty="0">
              <a:solidFill>
                <a:schemeClr val="tx1"/>
              </a:solidFill>
              <a:cs typeface="B Nazanin" pitchFamily="2" charset="-78"/>
            </a:endParaRPr>
          </a:p>
          <a:p>
            <a:pPr lvl="0" algn="r" rtl="1">
              <a:lnSpc>
                <a:spcPct val="150000"/>
              </a:lnSpc>
            </a:pPr>
            <a:r>
              <a:rPr lang="fa-IR" sz="1400" b="1" dirty="0">
                <a:solidFill>
                  <a:schemeClr val="tx1"/>
                </a:solidFill>
                <a:cs typeface="B Nazanin" pitchFamily="2" charset="-78"/>
              </a:rPr>
              <a:t>از تشکیل سازمان میراث فرهنگی تا کنون (1364-1386)</a:t>
            </a:r>
          </a:p>
          <a:p>
            <a:pPr lvl="0" algn="just" rtl="1">
              <a:lnSpc>
                <a:spcPct val="150000"/>
              </a:lnSpc>
            </a:pPr>
            <a:r>
              <a:rPr lang="fa-IR" sz="1400" dirty="0">
                <a:solidFill>
                  <a:schemeClr val="tx1"/>
                </a:solidFill>
                <a:cs typeface="B Nazanin" pitchFamily="2" charset="-78"/>
              </a:rPr>
              <a:t>این دوره شامل برنامه اول، دوم و سوم توسعه اقتصادی-اجتماعی می باشد که به تفصیل مورد بررسی قرار گرفته است.</a:t>
            </a:r>
          </a:p>
          <a:p>
            <a:pPr algn="just" rtl="1">
              <a:lnSpc>
                <a:spcPct val="150000"/>
              </a:lnSpc>
            </a:pPr>
            <a:endParaRPr lang="fa-IR" sz="1400"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p:txBody>
      </p:sp>
      <p:pic>
        <p:nvPicPr>
          <p:cNvPr id="5" name="Picture 5" descr="C:\Documents and Settings\GIGABYTE\Desktop\baftZir.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
        <p:nvSpPr>
          <p:cNvPr id="7" name="TextBox 6"/>
          <p:cNvSpPr txBox="1"/>
          <p:nvPr/>
        </p:nvSpPr>
        <p:spPr>
          <a:xfrm>
            <a:off x="2743200" y="8425190"/>
            <a:ext cx="228600" cy="261610"/>
          </a:xfrm>
          <a:prstGeom prst="rect">
            <a:avLst/>
          </a:prstGeom>
          <a:noFill/>
        </p:spPr>
        <p:txBody>
          <a:bodyPr wrap="square" rtlCol="0">
            <a:spAutoFit/>
          </a:bodyPr>
          <a:lstStyle/>
          <a:p>
            <a:r>
              <a:rPr lang="fa-IR" sz="1050" dirty="0">
                <a:cs typeface="B Nazanin" pitchFamily="2" charset="-78"/>
              </a:rPr>
              <a:t>1</a:t>
            </a:r>
            <a:endParaRPr lang="en-US" sz="1050" dirty="0">
              <a:cs typeface="B Nazanin" pitchFamily="2" charset="-78"/>
            </a:endParaRPr>
          </a:p>
        </p:txBody>
      </p:sp>
      <p:sp>
        <p:nvSpPr>
          <p:cNvPr id="8" name="TextBox 7"/>
          <p:cNvSpPr txBox="1"/>
          <p:nvPr/>
        </p:nvSpPr>
        <p:spPr>
          <a:xfrm>
            <a:off x="1066800" y="9601200"/>
            <a:ext cx="5562600" cy="230832"/>
          </a:xfrm>
          <a:prstGeom prst="rect">
            <a:avLst/>
          </a:prstGeom>
          <a:noFill/>
        </p:spPr>
        <p:txBody>
          <a:bodyPr wrap="square" rtlCol="0">
            <a:spAutoFit/>
          </a:bodyPr>
          <a:lstStyle/>
          <a:p>
            <a:pPr algn="r"/>
            <a:r>
              <a:rPr lang="fa-IR" sz="900" dirty="0">
                <a:cs typeface="B Nazanin" pitchFamily="2" charset="-78"/>
              </a:rPr>
              <a:t>1. برنامه های اول تا سوم توسعه اقتصادی – اجتماعی با استفاده از کتاب ”بهسازی و نوسازی شهری از دیدگاه علم جغرافیا ” نوشته شده است.</a:t>
            </a:r>
            <a:endParaRPr lang="en-US" sz="900" dirty="0">
              <a:cs typeface="B Nazanin" pitchFamily="2" charset="-7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r" rtl="1">
              <a:lnSpc>
                <a:spcPct val="150000"/>
              </a:lnSpc>
            </a:pPr>
            <a:endParaRPr lang="fa-IR" sz="1400" dirty="0">
              <a:solidFill>
                <a:schemeClr val="tx1"/>
              </a:solidFill>
              <a:cs typeface="B Nazanin" pitchFamily="2" charset="-78"/>
            </a:endParaRPr>
          </a:p>
          <a:p>
            <a:pPr algn="r" rtl="1">
              <a:lnSpc>
                <a:spcPct val="150000"/>
              </a:lnSpc>
            </a:pPr>
            <a:r>
              <a:rPr lang="fa-IR" sz="1400" b="1" dirty="0">
                <a:solidFill>
                  <a:schemeClr val="tx1"/>
                </a:solidFill>
                <a:cs typeface="B Nazanin" pitchFamily="2" charset="-78"/>
              </a:rPr>
              <a:t>برنامه اول توسعه اقتصادی- اجتماعی و فرهنگی جمهوری اسلامی ایران (1372-1368)</a:t>
            </a:r>
            <a:endParaRPr lang="en-US"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به طور خلاصه اهداف عمرانی این برنامه را در زمینه عمران شهری و پیامدهای مداخلات در بافتهای قدیمی را می توان به صورت زیر تبیین نمود:</a:t>
            </a:r>
          </a:p>
          <a:p>
            <a:pPr algn="just" rtl="1">
              <a:lnSpc>
                <a:spcPct val="150000"/>
              </a:lnSpc>
              <a:buFont typeface="Wingdings" pitchFamily="2" charset="2"/>
              <a:buChar char="ü"/>
            </a:pPr>
            <a:r>
              <a:rPr lang="fa-IR" sz="1400" dirty="0">
                <a:solidFill>
                  <a:schemeClr val="tx1"/>
                </a:solidFill>
                <a:cs typeface="B Nazanin" pitchFamily="2" charset="-78"/>
              </a:rPr>
              <a:t>تهیه و تنظیم طرح های جامع و تفضیلی و کمک به ایجاد و تقویت دفاتر طرح و برنامه شهرداری ها؛</a:t>
            </a:r>
          </a:p>
          <a:p>
            <a:pPr algn="just" rtl="1">
              <a:lnSpc>
                <a:spcPct val="150000"/>
              </a:lnSpc>
              <a:buFont typeface="Wingdings" pitchFamily="2" charset="2"/>
              <a:buChar char="ü"/>
            </a:pPr>
            <a:r>
              <a:rPr lang="fa-IR" sz="1400" dirty="0">
                <a:solidFill>
                  <a:schemeClr val="tx1"/>
                </a:solidFill>
                <a:cs typeface="B Nazanin" pitchFamily="2" charset="-78"/>
              </a:rPr>
              <a:t>برقراری تعادل مطلوب بین شهرها از راه توزیع متناسب خدمات شهری بین شهرها؛</a:t>
            </a:r>
          </a:p>
          <a:p>
            <a:pPr algn="just" rtl="1">
              <a:lnSpc>
                <a:spcPct val="150000"/>
              </a:lnSpc>
              <a:buFont typeface="Wingdings" pitchFamily="2" charset="2"/>
              <a:buChar char="ü"/>
            </a:pPr>
            <a:r>
              <a:rPr lang="fa-IR" sz="1400" dirty="0">
                <a:solidFill>
                  <a:schemeClr val="tx1"/>
                </a:solidFill>
                <a:cs typeface="B Nazanin" pitchFamily="2" charset="-78"/>
              </a:rPr>
              <a:t>برخورداری شهرها از تأسیسات حفا ظتی و شهری؛</a:t>
            </a:r>
          </a:p>
          <a:p>
            <a:pPr algn="just" rtl="1">
              <a:lnSpc>
                <a:spcPct val="150000"/>
              </a:lnSpc>
              <a:buFont typeface="Wingdings" pitchFamily="2" charset="2"/>
              <a:buChar char="ü"/>
            </a:pPr>
            <a:r>
              <a:rPr lang="fa-IR" sz="1400" dirty="0">
                <a:solidFill>
                  <a:schemeClr val="tx1"/>
                </a:solidFill>
                <a:cs typeface="B Nazanin" pitchFamily="2" charset="-78"/>
              </a:rPr>
              <a:t>بهبود شبکه حمل و نقل شهری از راه توسعه حمل و نقل عمومی؛</a:t>
            </a:r>
          </a:p>
          <a:p>
            <a:pPr algn="just" rtl="1">
              <a:lnSpc>
                <a:spcPct val="150000"/>
              </a:lnSpc>
              <a:buFont typeface="Wingdings" pitchFamily="2" charset="2"/>
              <a:buChar char="ü"/>
            </a:pPr>
            <a:r>
              <a:rPr lang="fa-IR" sz="1400" dirty="0">
                <a:solidFill>
                  <a:schemeClr val="tx1"/>
                </a:solidFill>
                <a:cs typeface="B Nazanin" pitchFamily="2" charset="-78"/>
              </a:rPr>
              <a:t>برخورداری شهرهااز توقفگاه ها و پایانه ها و جاده های کمربندی؛</a:t>
            </a:r>
          </a:p>
          <a:p>
            <a:pPr algn="just" rtl="1">
              <a:lnSpc>
                <a:spcPct val="150000"/>
              </a:lnSpc>
              <a:buFont typeface="Wingdings" pitchFamily="2" charset="2"/>
              <a:buChar char="ü"/>
            </a:pPr>
            <a:r>
              <a:rPr lang="fa-IR" sz="1400" dirty="0">
                <a:solidFill>
                  <a:schemeClr val="tx1"/>
                </a:solidFill>
                <a:cs typeface="B Nazanin" pitchFamily="2" charset="-78"/>
              </a:rPr>
              <a:t>نوسازی و بهسازی شهرها و احیای بنای ساختمان قدیمی ؛</a:t>
            </a:r>
          </a:p>
          <a:p>
            <a:pPr algn="just" rtl="1">
              <a:lnSpc>
                <a:spcPct val="150000"/>
              </a:lnSpc>
              <a:buFont typeface="Wingdings" pitchFamily="2" charset="2"/>
              <a:buChar char="ü"/>
            </a:pPr>
            <a:r>
              <a:rPr lang="fa-IR" sz="1400" dirty="0">
                <a:solidFill>
                  <a:schemeClr val="tx1"/>
                </a:solidFill>
                <a:cs typeface="B Nazanin" pitchFamily="2" charset="-78"/>
              </a:rPr>
              <a:t>توسعه فضای سبز شهری از طریق ایجاد پارک ها و بوستانهای محلی؛</a:t>
            </a:r>
          </a:p>
          <a:p>
            <a:pPr algn="just" rtl="1">
              <a:lnSpc>
                <a:spcPct val="150000"/>
              </a:lnSpc>
              <a:buFont typeface="Wingdings" pitchFamily="2" charset="2"/>
              <a:buChar char="ü"/>
            </a:pPr>
            <a:r>
              <a:rPr lang="fa-IR" sz="1400" dirty="0">
                <a:solidFill>
                  <a:schemeClr val="tx1"/>
                </a:solidFill>
                <a:cs typeface="B Nazanin" pitchFamily="2" charset="-78"/>
              </a:rPr>
              <a:t>تقویت و بهبود مدیریت شهرداری ها و سازمانهای محلی.</a:t>
            </a:r>
          </a:p>
          <a:p>
            <a:pPr algn="just" rtl="1">
              <a:lnSpc>
                <a:spcPct val="150000"/>
              </a:lnSpc>
            </a:pPr>
            <a:r>
              <a:rPr lang="fa-IR" sz="1400" dirty="0">
                <a:solidFill>
                  <a:schemeClr val="tx1"/>
                </a:solidFill>
                <a:cs typeface="B Nazanin" pitchFamily="2" charset="-78"/>
              </a:rPr>
              <a:t>در این برنامه تهیه طرح های جامع، تفصیلی و هادی و تجدیدنظر در طرح های جدید از جمله «طرح های روان بخشی» و طرح های اضطراری مربوط به مناطق جنگزده پیش بینی شد که درباره طرح های روان بخشی به دو بخشنامه صادره به عنوان سیاستهای حوزه معاونت امور محلی و عمران شهری وزارت کشور به استانداری های سراسر کشور اشاره می شود.</a:t>
            </a:r>
            <a:endParaRPr lang="en-US"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روان بخشی یا بازسازی بافت های شهری عبارت است از تجدید حیات بافت ها و بخشهایی از شهر که به دلیل تغییرات اجتماعی، اقتصادی در آستانه فرسایش یا متروک شدن قرا ر گرفته اند. بدیهی است در بازسازی این گونه باید نوع مصالح ابنیه، نوع خدمات و تأسیسات، وضع اقتصادی و اجتماعی سکنه، نوع معماری محله و وضعیت فرسایش مورد نظر قرار گیرد و پس از بررسی های همه جانبه نوسازی آغاز شود. از مسائل عمده در روان بخشی، ایجاد هماهنگی بین بافت فرسوده یا در شرف فرسایش و بافت های زنده و فعال شهر است. بنابراین توجه به وضع اقتصادی، اجتماعی و فرهنگی این بافت ها اهمیت زیادی دارد. بنابراین روان بخشی طی فرایند زیر صورت می گیرد:</a:t>
            </a:r>
            <a:endParaRPr lang="en-US" sz="1400" dirty="0">
              <a:solidFill>
                <a:schemeClr val="tx1"/>
              </a:solidFill>
              <a:cs typeface="B Nazanin" pitchFamily="2" charset="-78"/>
            </a:endParaRPr>
          </a:p>
          <a:p>
            <a:pPr lvl="0" algn="r" rtl="1">
              <a:lnSpc>
                <a:spcPct val="150000"/>
              </a:lnSpc>
              <a:buFont typeface="Wingdings" pitchFamily="2" charset="2"/>
              <a:buChar char="ü"/>
            </a:pPr>
            <a:r>
              <a:rPr lang="fa-IR" sz="1400" dirty="0">
                <a:solidFill>
                  <a:schemeClr val="tx1"/>
                </a:solidFill>
                <a:cs typeface="B Nazanin" pitchFamily="2" charset="-78"/>
              </a:rPr>
              <a:t>شناخت بافت های فرسوده یا نیازمند روان بخشی؛</a:t>
            </a:r>
            <a:endParaRPr lang="en-US" sz="1400" dirty="0">
              <a:solidFill>
                <a:schemeClr val="tx1"/>
              </a:solidFill>
              <a:cs typeface="B Nazanin" pitchFamily="2" charset="-78"/>
            </a:endParaRPr>
          </a:p>
          <a:p>
            <a:pPr lvl="0" algn="r" rtl="1">
              <a:lnSpc>
                <a:spcPct val="150000"/>
              </a:lnSpc>
              <a:buFont typeface="Wingdings" pitchFamily="2" charset="2"/>
              <a:buChar char="ü"/>
            </a:pPr>
            <a:r>
              <a:rPr lang="fa-IR" sz="1400" dirty="0">
                <a:solidFill>
                  <a:schemeClr val="tx1"/>
                </a:solidFill>
                <a:cs typeface="B Nazanin" pitchFamily="2" charset="-78"/>
              </a:rPr>
              <a:t>بررسی و کشف علل فرسودگی بافت های شهری و رکود عملکرد آنها؛ </a:t>
            </a:r>
            <a:endParaRPr lang="en-US" sz="1400" dirty="0">
              <a:solidFill>
                <a:schemeClr val="tx1"/>
              </a:solidFill>
              <a:cs typeface="B Nazanin" pitchFamily="2" charset="-78"/>
            </a:endParaRPr>
          </a:p>
          <a:p>
            <a:pPr lvl="0" algn="r" rtl="1">
              <a:lnSpc>
                <a:spcPct val="150000"/>
              </a:lnSpc>
              <a:buFont typeface="Wingdings" pitchFamily="2" charset="2"/>
              <a:buChar char="ü"/>
            </a:pPr>
            <a:r>
              <a:rPr lang="fa-IR" sz="1400" dirty="0">
                <a:solidFill>
                  <a:schemeClr val="tx1"/>
                </a:solidFill>
                <a:cs typeface="B Nazanin" pitchFamily="2" charset="-78"/>
              </a:rPr>
              <a:t>رفع مشکل این بافت ها و دادن زندگی به آنها؛</a:t>
            </a:r>
            <a:endParaRPr lang="en-US" sz="1400" dirty="0">
              <a:solidFill>
                <a:schemeClr val="tx1"/>
              </a:solidFill>
              <a:cs typeface="B Nazanin" pitchFamily="2" charset="-78"/>
            </a:endParaRPr>
          </a:p>
          <a:p>
            <a:pPr lvl="0" algn="r" rtl="1">
              <a:lnSpc>
                <a:spcPct val="150000"/>
              </a:lnSpc>
              <a:buFont typeface="Wingdings" pitchFamily="2" charset="2"/>
              <a:buChar char="ü"/>
            </a:pPr>
            <a:r>
              <a:rPr lang="fa-IR" sz="1400" dirty="0">
                <a:solidFill>
                  <a:schemeClr val="tx1"/>
                </a:solidFill>
                <a:cs typeface="B Nazanin" pitchFamily="2" charset="-78"/>
              </a:rPr>
              <a:t>حفظ ارزش های معماری، فرهنگی و سنتی این بافت ها؛</a:t>
            </a:r>
            <a:endParaRPr lang="en-US" sz="1400" dirty="0">
              <a:solidFill>
                <a:schemeClr val="tx1"/>
              </a:solidFill>
              <a:cs typeface="B Nazanin" pitchFamily="2" charset="-78"/>
            </a:endParaRPr>
          </a:p>
          <a:p>
            <a:pPr lvl="0" algn="r" rtl="1">
              <a:lnSpc>
                <a:spcPct val="150000"/>
              </a:lnSpc>
              <a:buFont typeface="Wingdings" pitchFamily="2" charset="2"/>
              <a:buChar char="ü"/>
            </a:pPr>
            <a:r>
              <a:rPr lang="fa-IR" sz="1400" dirty="0">
                <a:solidFill>
                  <a:schemeClr val="tx1"/>
                </a:solidFill>
                <a:cs typeface="B Nazanin" pitchFamily="2" charset="-78"/>
              </a:rPr>
              <a:t>تأمین نیازمندیها و خدمات برای رفاه ساکنان</a:t>
            </a:r>
            <a:endParaRPr lang="en-US" sz="1400"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
        <p:nvSpPr>
          <p:cNvPr id="7"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r" rtl="1">
              <a:lnSpc>
                <a:spcPct val="150000"/>
              </a:lnSpc>
            </a:pPr>
            <a:endParaRPr lang="fa-IR"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در روان بخشی ایجاد شبکه های لازم برای دسترسی های مناسب و ترافیک روان و نوع کاربریهای پیشنهادی و محل استقرار خدمات جدید از مسائل عمده است. همچنین توجه به وضع بهداشت محیط اعم از فاضلاب شهری و دفع آبهای سطحی، جمع آوری زباله و پیش بینی فضای سبز و فضای مناسب برای بازی کودکان با توجه به ساختار اجتماعی ساکنان این محله ها که اغلب کم درآمد هستند، حایز اهمیت است.</a:t>
            </a:r>
          </a:p>
          <a:p>
            <a:pPr algn="just" rtl="1">
              <a:lnSpc>
                <a:spcPct val="150000"/>
              </a:lnSpc>
            </a:pPr>
            <a:r>
              <a:rPr lang="fa-IR" sz="1400" dirty="0">
                <a:solidFill>
                  <a:schemeClr val="tx1"/>
                </a:solidFill>
                <a:cs typeface="B Nazanin" pitchFamily="2" charset="-78"/>
              </a:rPr>
              <a:t>همچنین با توجه به طرح های شهرسازی از جمله طرح جامع منطقه ای، طرح جامع شهر، طرح تفصیلی، طرح هادی و بهسازی محله های شهری در هر استان باید به این نکته توجه داشت که فقط در مواردی طرح های روان بخشی تهیه شوند که شهر دارای یکی از طرح های جامع، هادی یاسایر طرحهای شهری مصوب باشد. همچنین پیشنهاد طرح های روان بخشی با پیشنهاد طرح های مصوب یاد شده تضاد نداشته باشند و هماهنگ با این طرح ها تهیه وتنظیم گردند.(مجدآرا، 1363، بخشنامه شماره 24688/33/3)</a:t>
            </a:r>
            <a:endParaRPr lang="en-US"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در سال 1364 اساسنامه سازمان میراث فرهنگی کشور تدوین شد. تهیه و اجرای طرح های لازم به منظور حراست، حفاظت، مرمت و احیای آثار، بناها و مجموعه های با ارزش فرهنگی و تاریخی شهرها به عهده میراث فرهنگی گذاشته شد. اظهار نظر در کلیه طرح های جامع و تفصیلی مناطق فرهنگی و تاریخی و جلوگیری از هر گونه تخریب به عهده میراث فرهنگی است. این سازمان با توجه به ماهیت اصلی فعالیت های آن، به مرمت بناها، مجموعه های شهری، محورهای فرهنگی مرمت و بهسازی اقدامات باستان شناسی در جهت توسعه و گسترش بافت شهری می پردازد.</a:t>
            </a:r>
          </a:p>
          <a:p>
            <a:pPr algn="just" rtl="1">
              <a:lnSpc>
                <a:spcPct val="150000"/>
              </a:lnSpc>
            </a:pPr>
            <a:r>
              <a:rPr lang="fa-IR" sz="1400" dirty="0">
                <a:solidFill>
                  <a:schemeClr val="tx1"/>
                </a:solidFill>
                <a:cs typeface="B Nazanin" pitchFamily="2" charset="-78"/>
              </a:rPr>
              <a:t>در سال 1366 با تأسیس دفتر بهسازی بافت شهری در معاونت امور محلی و عمران شهری، تهیه طرح، برنامه ریزی و اقدامات بهسازی و نوسازی شهری آغاز گردید. از سال 1367 به بعد، طرح های متعددی برای ساماندهی بافت های قدیم تهیه، تدوین و اجرا شده است.</a:t>
            </a:r>
            <a:endParaRPr lang="en-US"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در سال 1369طی مصوبه شورای عالی شهرسازی و معماری ایران، چهار شهر اصفهان، شیراز، تبریز، کرمان و سپس در سال1370 همدان به عنوان شهرهای فرهنگی- تاریخی معرفی شدند تا به تدریج طرحهای حفاظت و بهسازی آثارتاریخی- فرهنگی هریک با عنوان «محورهای فرهنگی تاریخی» تهیه شود. این طرح ها نوعی حفاظت ظاهری یا موزه ای را با تاکید بر استخوان بندی قدیم شهر مورد نظر داشتند که در نهایت بی نتیجه رها شدند.</a:t>
            </a:r>
          </a:p>
          <a:p>
            <a:pPr algn="just" rtl="1">
              <a:lnSpc>
                <a:spcPct val="150000"/>
              </a:lnSpc>
            </a:pPr>
            <a:r>
              <a:rPr lang="fa-IR" sz="1400" dirty="0">
                <a:solidFill>
                  <a:schemeClr val="tx1"/>
                </a:solidFill>
                <a:cs typeface="B Nazanin" pitchFamily="2" charset="-78"/>
              </a:rPr>
              <a:t>در سال 1370 دفتر بهسازی بافت شهری در وزارت مسکن و شهرسازی به وجود آمد که هدف آن گسترش اقدامات ساخت و ساز مسکن در محله های درون شهر و سیاست توسعه از درون بود.</a:t>
            </a:r>
          </a:p>
          <a:p>
            <a:pPr algn="just" rtl="1">
              <a:lnSpc>
                <a:spcPct val="150000"/>
              </a:lnSpc>
            </a:pPr>
            <a:r>
              <a:rPr lang="fa-IR" sz="1400" dirty="0">
                <a:solidFill>
                  <a:schemeClr val="tx1"/>
                </a:solidFill>
                <a:cs typeface="B Nazanin" pitchFamily="2" charset="-78"/>
              </a:rPr>
              <a:t>اوایل دهه 60 تا اواسط دهه 70 دوره جدیدی از رویکرد به بافت های شهری بود. پدیده نابسامانی کالبدی سبب ظهور ناهنجاری های اجتماعی در حیطه وسیعی از مراکز شهری شد. در این دوره هر یک از سازمان های مسئول</a:t>
            </a:r>
            <a:endParaRPr lang="en-US"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
        <p:nvSpPr>
          <p:cNvPr id="7"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rtl="1">
              <a:lnSpc>
                <a:spcPct val="150000"/>
              </a:lnSpc>
            </a:pPr>
            <a:endParaRPr lang="fa-IR"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عمران شهری برای رفع این معضل به ارائه راهکارهای عملی مبادرت ورزیدند. طرح های روان بخشی بافت های شهری در وزارت کشور و اجرای چهار پروژه «گذرلب خندق» در یزد، «گذر شهید مخلصی» در سمنان، «گذرکوتی» در بوشهر و «گذر جماله» در اصفهان توسط سازمان های مسکن و شهرسازی آغازگر این اقدامات بود. ضرورت پرداختن به این امر مهم و تعیین راه حل هایی برای مواجهه با این پدیده سبب شد که سازمان ها و دفاتر ویژه ای در ارگان های وابسته تشکیل شود. تشکیل دفتر بهسازی و نوسازی وزارت مسکن و شهرسازی، سازمان زیباسازی و مشاوره فنی و مهندسی شهری شهرداری و ادغام مراکز واحدها و اداره کل حفاظت آثار باستانی در قالب سازمان میراث فرهنگی کشور، حاصل این دوره بوده است. </a:t>
            </a:r>
          </a:p>
          <a:p>
            <a:pPr lvl="0" algn="r" rtl="1">
              <a:lnSpc>
                <a:spcPct val="150000"/>
              </a:lnSpc>
            </a:pPr>
            <a:endParaRPr lang="fa-IR" sz="1100" dirty="0">
              <a:solidFill>
                <a:schemeClr val="tx1"/>
              </a:solidFill>
              <a:cs typeface="B Nazanin" pitchFamily="2" charset="-78"/>
            </a:endParaRPr>
          </a:p>
          <a:p>
            <a:pPr lvl="0" algn="r" rtl="1">
              <a:lnSpc>
                <a:spcPct val="150000"/>
              </a:lnSpc>
            </a:pPr>
            <a:endParaRPr lang="fa-IR" sz="1100" dirty="0">
              <a:solidFill>
                <a:schemeClr val="tx1"/>
              </a:solidFill>
              <a:cs typeface="B Nazanin" pitchFamily="2" charset="-78"/>
            </a:endParaRPr>
          </a:p>
          <a:p>
            <a:pPr lvl="0" algn="r" rtl="1">
              <a:lnSpc>
                <a:spcPct val="150000"/>
              </a:lnSpc>
            </a:pPr>
            <a:endParaRPr lang="fa-IR" sz="1100" dirty="0">
              <a:solidFill>
                <a:schemeClr val="tx1"/>
              </a:solidFill>
              <a:cs typeface="B Nazanin" pitchFamily="2" charset="-78"/>
            </a:endParaRPr>
          </a:p>
          <a:p>
            <a:pPr lvl="0" algn="r" rtl="1">
              <a:lnSpc>
                <a:spcPct val="150000"/>
              </a:lnSpc>
            </a:pPr>
            <a:endParaRPr lang="fa-IR" sz="1100" dirty="0">
              <a:solidFill>
                <a:schemeClr val="tx1"/>
              </a:solidFill>
              <a:cs typeface="B Nazanin" pitchFamily="2" charset="-78"/>
            </a:endParaRPr>
          </a:p>
          <a:p>
            <a:pPr lvl="0" algn="r" rtl="1">
              <a:lnSpc>
                <a:spcPct val="150000"/>
              </a:lnSpc>
            </a:pPr>
            <a:endParaRPr lang="fa-IR" sz="1100" dirty="0">
              <a:solidFill>
                <a:schemeClr val="tx1"/>
              </a:solidFill>
              <a:cs typeface="B Nazanin" pitchFamily="2" charset="-78"/>
            </a:endParaRPr>
          </a:p>
          <a:p>
            <a:pPr lvl="0" algn="r" rtl="1">
              <a:lnSpc>
                <a:spcPct val="150000"/>
              </a:lnSpc>
            </a:pPr>
            <a:endParaRPr lang="fa-IR" sz="1100" dirty="0">
              <a:solidFill>
                <a:schemeClr val="tx1"/>
              </a:solidFill>
              <a:cs typeface="B Nazanin" pitchFamily="2" charset="-78"/>
            </a:endParaRPr>
          </a:p>
          <a:p>
            <a:pPr lvl="0" algn="r" rtl="1">
              <a:lnSpc>
                <a:spcPct val="150000"/>
              </a:lnSpc>
            </a:pPr>
            <a:endParaRPr lang="fa-IR" sz="1100" dirty="0">
              <a:solidFill>
                <a:schemeClr val="tx1"/>
              </a:solidFill>
              <a:cs typeface="B Nazanin" pitchFamily="2" charset="-78"/>
            </a:endParaRPr>
          </a:p>
          <a:p>
            <a:pPr lvl="0" algn="r" rtl="1">
              <a:lnSpc>
                <a:spcPct val="150000"/>
              </a:lnSpc>
            </a:pPr>
            <a:endParaRPr lang="fa-IR" sz="1100" dirty="0">
              <a:solidFill>
                <a:schemeClr val="tx1"/>
              </a:solidFill>
              <a:cs typeface="B Nazanin" pitchFamily="2" charset="-78"/>
            </a:endParaRPr>
          </a:p>
          <a:p>
            <a:pPr lvl="0" algn="r" rtl="1">
              <a:lnSpc>
                <a:spcPct val="150000"/>
              </a:lnSpc>
            </a:pPr>
            <a:endParaRPr lang="fa-IR" sz="1100"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r>
              <a:rPr lang="fa-IR" sz="1400" b="1" dirty="0">
                <a:solidFill>
                  <a:schemeClr val="tx1"/>
                </a:solidFill>
                <a:cs typeface="B Nazanin" pitchFamily="2" charset="-78"/>
              </a:rPr>
              <a:t>برنامه دوم توسعه اقتصادی، اجتماعی و فرهنگی جمهوری اسلامی ایران (1377-1373)</a:t>
            </a:r>
          </a:p>
          <a:p>
            <a:pPr algn="just" rtl="1">
              <a:lnSpc>
                <a:spcPct val="150000"/>
              </a:lnSpc>
            </a:pPr>
            <a:r>
              <a:rPr lang="fa-IR" sz="1400" dirty="0">
                <a:solidFill>
                  <a:schemeClr val="tx1"/>
                </a:solidFill>
                <a:cs typeface="B Nazanin" pitchFamily="2" charset="-78"/>
              </a:rPr>
              <a:t>مهم ترین اهداف این برنامه در رابطه با عمران و نوسازی شهری به ویژه ساماندهی بافتهای قدیم شهری عبارت اند از:</a:t>
            </a:r>
          </a:p>
          <a:p>
            <a:pPr algn="just" rtl="1">
              <a:lnSpc>
                <a:spcPct val="150000"/>
              </a:lnSpc>
              <a:buFont typeface="Wingdings" pitchFamily="2" charset="2"/>
              <a:buChar char="ü"/>
            </a:pPr>
            <a:r>
              <a:rPr lang="fa-IR" sz="1400" dirty="0">
                <a:solidFill>
                  <a:schemeClr val="tx1"/>
                </a:solidFill>
                <a:cs typeface="B Nazanin" pitchFamily="2" charset="-78"/>
              </a:rPr>
              <a:t>دستیابی به توسعه منظم و از پیش اندیشیده شده در شهرها؛</a:t>
            </a:r>
          </a:p>
          <a:p>
            <a:pPr algn="just" rtl="1">
              <a:lnSpc>
                <a:spcPct val="150000"/>
              </a:lnSpc>
              <a:buFont typeface="Wingdings" pitchFamily="2" charset="2"/>
              <a:buChar char="ü"/>
            </a:pPr>
            <a:r>
              <a:rPr lang="fa-IR" sz="1400" dirty="0">
                <a:solidFill>
                  <a:schemeClr val="tx1"/>
                </a:solidFill>
                <a:cs typeface="B Nazanin" pitchFamily="2" charset="-78"/>
              </a:rPr>
              <a:t>افزایش توان مدیریتی و برنامه ریزی فنی و اجرایی شهرداری ها و سوق دادن شهرداری ها به سمت خودکفایی با ایجاد شورای اسلامی شهرها؛</a:t>
            </a:r>
          </a:p>
          <a:p>
            <a:pPr algn="just" rtl="1">
              <a:lnSpc>
                <a:spcPct val="150000"/>
              </a:lnSpc>
              <a:buFont typeface="Wingdings" pitchFamily="2" charset="2"/>
              <a:buChar char="ü"/>
            </a:pPr>
            <a:r>
              <a:rPr lang="fa-IR" sz="1400" dirty="0">
                <a:solidFill>
                  <a:schemeClr val="tx1"/>
                </a:solidFill>
                <a:cs typeface="B Nazanin" pitchFamily="2" charset="-78"/>
              </a:rPr>
              <a:t>اداره اقتصادی واحدهای ارائه کننده خدمات شهری همراه با کاهش هزینه؛</a:t>
            </a:r>
          </a:p>
          <a:p>
            <a:pPr algn="just" rtl="1">
              <a:lnSpc>
                <a:spcPct val="150000"/>
              </a:lnSpc>
              <a:buFont typeface="Wingdings" pitchFamily="2" charset="2"/>
              <a:buChar char="ü"/>
            </a:pPr>
            <a:r>
              <a:rPr lang="fa-IR" sz="1400" dirty="0">
                <a:solidFill>
                  <a:schemeClr val="tx1"/>
                </a:solidFill>
                <a:cs typeface="B Nazanin" pitchFamily="2" charset="-78"/>
              </a:rPr>
              <a:t>بهبود کمی و کیفی تأسیسات جمع آوری و دفع فاضلاب شهری و افزایش ظرفیت تصفیه فاصلاب و استفاده مجدد و مطمئن از پساب تصفیه شده؛</a:t>
            </a:r>
          </a:p>
          <a:p>
            <a:pPr algn="just" rtl="1">
              <a:lnSpc>
                <a:spcPct val="150000"/>
              </a:lnSpc>
              <a:buFont typeface="Wingdings" pitchFamily="2" charset="2"/>
              <a:buChar char="ü"/>
            </a:pPr>
            <a:r>
              <a:rPr lang="fa-IR" sz="1400" dirty="0">
                <a:solidFill>
                  <a:schemeClr val="tx1"/>
                </a:solidFill>
                <a:cs typeface="B Nazanin" pitchFamily="2" charset="-78"/>
              </a:rPr>
              <a:t>بهبود امور حمل و نقل ترافیک درون شهری؛</a:t>
            </a:r>
          </a:p>
          <a:p>
            <a:pPr algn="just" rtl="1">
              <a:lnSpc>
                <a:spcPct val="150000"/>
              </a:lnSpc>
              <a:buFont typeface="Wingdings" pitchFamily="2" charset="2"/>
              <a:buChar char="ü"/>
            </a:pPr>
            <a:r>
              <a:rPr lang="fa-IR" sz="1400" dirty="0">
                <a:solidFill>
                  <a:schemeClr val="tx1"/>
                </a:solidFill>
                <a:cs typeface="B Nazanin" pitchFamily="2" charset="-78"/>
              </a:rPr>
              <a:t>افزایش ایمنی و حفاظت شهرها و شهروندان در مقابل سوانح و حوادث طبیعی و نوسازی و بازسازی تأسیسات و تجهیزات شهرهای آسیب دیده؛</a:t>
            </a:r>
          </a:p>
          <a:p>
            <a:pPr algn="r" rtl="1">
              <a:lnSpc>
                <a:spcPct val="150000"/>
              </a:lnSpc>
            </a:pPr>
            <a:endParaRPr lang="fa-IR" sz="16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p:txBody>
      </p:sp>
      <p:pic>
        <p:nvPicPr>
          <p:cNvPr id="7"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pic>
        <p:nvPicPr>
          <p:cNvPr id="9" name="Picture 2" descr="C:\Documents and Settings\GIGABYTE\Desktop\PICT0529.jpg"/>
          <p:cNvPicPr>
            <a:picLocks noChangeAspect="1" noChangeArrowheads="1"/>
          </p:cNvPicPr>
          <p:nvPr/>
        </p:nvPicPr>
        <p:blipFill>
          <a:blip r:embed="rId4" cstate="print"/>
          <a:srcRect l="25787" t="2685" r="5446" b="3356"/>
          <a:stretch>
            <a:fillRect/>
          </a:stretch>
        </p:blipFill>
        <p:spPr bwMode="auto">
          <a:xfrm>
            <a:off x="1447800" y="2905125"/>
            <a:ext cx="2514600" cy="2200275"/>
          </a:xfrm>
          <a:prstGeom prst="rect">
            <a:avLst/>
          </a:prstGeom>
          <a:noFill/>
        </p:spPr>
      </p:pic>
      <p:cxnSp>
        <p:nvCxnSpPr>
          <p:cNvPr id="11" name="Curved Connector 10"/>
          <p:cNvCxnSpPr/>
          <p:nvPr/>
        </p:nvCxnSpPr>
        <p:spPr>
          <a:xfrm flipV="1">
            <a:off x="3048000" y="3124200"/>
            <a:ext cx="1295400" cy="762000"/>
          </a:xfrm>
          <a:prstGeom prst="curvedConnector3">
            <a:avLst>
              <a:gd name="adj1" fmla="val 50000"/>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114800" y="2971800"/>
            <a:ext cx="1828800" cy="261610"/>
          </a:xfrm>
          <a:prstGeom prst="rect">
            <a:avLst/>
          </a:prstGeom>
          <a:noFill/>
        </p:spPr>
        <p:txBody>
          <a:bodyPr wrap="square" rtlCol="0">
            <a:spAutoFit/>
          </a:bodyPr>
          <a:lstStyle/>
          <a:p>
            <a:pPr algn="ctr"/>
            <a:r>
              <a:rPr lang="fa-IR" sz="1100" dirty="0">
                <a:cs typeface="B Nazanin" pitchFamily="2" charset="-78"/>
              </a:rPr>
              <a:t>ساختار تاریخی شهر اصفهان</a:t>
            </a:r>
            <a:endParaRPr lang="en-US" sz="1100" dirty="0">
              <a:cs typeface="B Nazanin" pitchFamily="2" charset="-78"/>
            </a:endParaRPr>
          </a:p>
        </p:txBody>
      </p:sp>
      <p:sp>
        <p:nvSpPr>
          <p:cNvPr id="14" name="TextBox 13"/>
          <p:cNvSpPr txBox="1"/>
          <p:nvPr/>
        </p:nvSpPr>
        <p:spPr>
          <a:xfrm>
            <a:off x="990600" y="5105400"/>
            <a:ext cx="3276600" cy="276999"/>
          </a:xfrm>
          <a:prstGeom prst="rect">
            <a:avLst/>
          </a:prstGeom>
          <a:noFill/>
        </p:spPr>
        <p:txBody>
          <a:bodyPr wrap="square" rtlCol="0">
            <a:spAutoFit/>
          </a:bodyPr>
          <a:lstStyle/>
          <a:p>
            <a:pPr algn="r"/>
            <a:r>
              <a:rPr lang="fa-IR" sz="1200" dirty="0">
                <a:cs typeface="B Nazanin" pitchFamily="2" charset="-78"/>
              </a:rPr>
              <a:t>عکس   14 – ساختار تاریخی شهر اصفهان در طرح توسعه آن</a:t>
            </a:r>
            <a:endParaRPr lang="en-US" sz="1200" dirty="0">
              <a:cs typeface="B Nazanin" pitchFamily="2" charset="-78"/>
            </a:endParaRPr>
          </a:p>
        </p:txBody>
      </p:sp>
      <p:sp>
        <p:nvSpPr>
          <p:cNvPr id="10"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rtl="1">
              <a:lnSpc>
                <a:spcPct val="150000"/>
              </a:lnSpc>
            </a:pPr>
            <a:endParaRPr lang="fa-IR" sz="1400"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ارتقای توان مراکز آموزشی و پژوهشی در امور شهری و گسترش تحقیقات؛</a:t>
            </a:r>
          </a:p>
          <a:p>
            <a:pPr algn="just" rtl="1">
              <a:lnSpc>
                <a:spcPct val="150000"/>
              </a:lnSpc>
              <a:buFont typeface="Wingdings" pitchFamily="2" charset="2"/>
              <a:buChar char="ü"/>
            </a:pPr>
            <a:r>
              <a:rPr lang="fa-IR" sz="1400" dirty="0">
                <a:solidFill>
                  <a:schemeClr val="tx1"/>
                </a:solidFill>
                <a:cs typeface="B Nazanin" pitchFamily="2" charset="-78"/>
              </a:rPr>
              <a:t>بهره مندی متناسب شهرها از تأسیسات، تجیهزات و تسهیلات شهری؛</a:t>
            </a:r>
          </a:p>
          <a:p>
            <a:pPr algn="just" rtl="1">
              <a:lnSpc>
                <a:spcPct val="150000"/>
              </a:lnSpc>
              <a:buFont typeface="Wingdings" pitchFamily="2" charset="2"/>
              <a:buChar char="ü"/>
            </a:pPr>
            <a:r>
              <a:rPr lang="fa-IR" sz="1400" dirty="0">
                <a:solidFill>
                  <a:schemeClr val="tx1"/>
                </a:solidFill>
                <a:cs typeface="B Nazanin" pitchFamily="2" charset="-78"/>
              </a:rPr>
              <a:t>افزایش بهره وری فنی و اقتصادی در خدمات و عمران شهری و استفاده بهینه از اراضی شهری؛</a:t>
            </a:r>
          </a:p>
          <a:p>
            <a:pPr algn="just" rtl="1">
              <a:lnSpc>
                <a:spcPct val="150000"/>
              </a:lnSpc>
              <a:buFont typeface="Wingdings" pitchFamily="2" charset="2"/>
              <a:buChar char="ü"/>
            </a:pPr>
            <a:r>
              <a:rPr lang="fa-IR" sz="1400" dirty="0">
                <a:solidFill>
                  <a:schemeClr val="tx1"/>
                </a:solidFill>
                <a:cs typeface="B Nazanin" pitchFamily="2" charset="-78"/>
              </a:rPr>
              <a:t>بهبود شرایط زیست محیطی در شهرها و جلوگیری از تخریب فضای سبز شهری؛</a:t>
            </a:r>
          </a:p>
          <a:p>
            <a:pPr algn="just" rtl="1">
              <a:lnSpc>
                <a:spcPct val="150000"/>
              </a:lnSpc>
              <a:buFont typeface="Wingdings" pitchFamily="2" charset="2"/>
              <a:buChar char="ü"/>
            </a:pPr>
            <a:r>
              <a:rPr lang="fa-IR" sz="1400" dirty="0">
                <a:solidFill>
                  <a:schemeClr val="tx1"/>
                </a:solidFill>
                <a:cs typeface="B Nazanin" pitchFamily="2" charset="-78"/>
              </a:rPr>
              <a:t>بهسازی و نوسازی و بازسازی بافت های مسئله دار شهری با حفظ هویت نواحی با ارزش.</a:t>
            </a:r>
          </a:p>
          <a:p>
            <a:pPr algn="just" rtl="1">
              <a:lnSpc>
                <a:spcPct val="150000"/>
              </a:lnSpc>
            </a:pPr>
            <a:r>
              <a:rPr lang="fa-IR" sz="1400" dirty="0">
                <a:solidFill>
                  <a:schemeClr val="tx1"/>
                </a:solidFill>
                <a:cs typeface="B Nazanin" pitchFamily="2" charset="-78"/>
              </a:rPr>
              <a:t>مهمترین مسئله ای که در این برنامه  در بخش مسکن و عمران شهری در بافت های فرسوده مطرح شد، تجمیع قطعات در مناطق شهری بود. همچنین بهسازی و نوسازی بافت های مسئله دار شهری با حفظ هویت بافت های باارزش از خط مشی هاو سیاست های مورد توجه در این برنامه بود.</a:t>
            </a:r>
          </a:p>
          <a:p>
            <a:pPr algn="just" rtl="1">
              <a:lnSpc>
                <a:spcPct val="150000"/>
              </a:lnSpc>
            </a:pPr>
            <a:r>
              <a:rPr lang="fa-IR" sz="1400" dirty="0">
                <a:solidFill>
                  <a:schemeClr val="tx1"/>
                </a:solidFill>
                <a:cs typeface="B Nazanin" pitchFamily="2" charset="-78"/>
              </a:rPr>
              <a:t>به طور شفاف تر می توان به مهم ترین اقدامات این برنامه بدین صورت اشاره کرد:</a:t>
            </a:r>
            <a:endParaRPr lang="en-US" sz="1400" dirty="0">
              <a:solidFill>
                <a:schemeClr val="tx1"/>
              </a:solidFill>
              <a:cs typeface="B Nazanin" pitchFamily="2" charset="-78"/>
            </a:endParaRPr>
          </a:p>
          <a:p>
            <a:pPr lvl="0" algn="r" rtl="1">
              <a:lnSpc>
                <a:spcPct val="150000"/>
              </a:lnSpc>
              <a:buFont typeface="Wingdings" pitchFamily="2" charset="2"/>
              <a:buChar char="ü"/>
            </a:pPr>
            <a:r>
              <a:rPr lang="fa-IR" sz="1400" dirty="0">
                <a:solidFill>
                  <a:schemeClr val="tx1"/>
                </a:solidFill>
                <a:cs typeface="B Nazanin" pitchFamily="2" charset="-78"/>
              </a:rPr>
              <a:t>استفاده بهینه از راه اصلاح بافت؛</a:t>
            </a:r>
            <a:endParaRPr lang="en-US" sz="1400" dirty="0">
              <a:solidFill>
                <a:schemeClr val="tx1"/>
              </a:solidFill>
              <a:cs typeface="B Nazanin" pitchFamily="2" charset="-78"/>
            </a:endParaRPr>
          </a:p>
          <a:p>
            <a:pPr lvl="0" algn="r" rtl="1">
              <a:lnSpc>
                <a:spcPct val="150000"/>
              </a:lnSpc>
              <a:buFont typeface="Wingdings" pitchFamily="2" charset="2"/>
              <a:buChar char="ü"/>
            </a:pPr>
            <a:r>
              <a:rPr lang="fa-IR" sz="1400" dirty="0">
                <a:solidFill>
                  <a:schemeClr val="tx1"/>
                </a:solidFill>
                <a:cs typeface="B Nazanin" pitchFamily="2" charset="-78"/>
              </a:rPr>
              <a:t>تجمیع قطعات و تنظیم سطح اشغال متناسب با شرایط منطقه ای؛</a:t>
            </a:r>
            <a:endParaRPr lang="en-US" sz="1400" dirty="0">
              <a:solidFill>
                <a:schemeClr val="tx1"/>
              </a:solidFill>
              <a:cs typeface="B Nazanin" pitchFamily="2" charset="-78"/>
            </a:endParaRPr>
          </a:p>
          <a:p>
            <a:pPr lvl="0" algn="r" rtl="1">
              <a:lnSpc>
                <a:spcPct val="150000"/>
              </a:lnSpc>
              <a:buFont typeface="Wingdings" pitchFamily="2" charset="2"/>
              <a:buChar char="ü"/>
            </a:pPr>
            <a:r>
              <a:rPr lang="fa-IR" sz="1400" dirty="0">
                <a:solidFill>
                  <a:schemeClr val="tx1"/>
                </a:solidFill>
                <a:cs typeface="B Nazanin" pitchFamily="2" charset="-78"/>
              </a:rPr>
              <a:t>اصلاح و نوسازی محله های قدیمی شهرها توسط شهرداری ها در چارچوب ضوابط شورای عالی شهرسازی؛</a:t>
            </a:r>
            <a:endParaRPr lang="en-US" sz="1400" dirty="0">
              <a:solidFill>
                <a:schemeClr val="tx1"/>
              </a:solidFill>
              <a:cs typeface="B Nazanin" pitchFamily="2" charset="-78"/>
            </a:endParaRPr>
          </a:p>
          <a:p>
            <a:pPr lvl="0" algn="r" rtl="1">
              <a:lnSpc>
                <a:spcPct val="150000"/>
              </a:lnSpc>
              <a:buFont typeface="Wingdings" pitchFamily="2" charset="2"/>
              <a:buChar char="ü"/>
            </a:pPr>
            <a:r>
              <a:rPr lang="fa-IR" sz="1400" dirty="0">
                <a:solidFill>
                  <a:schemeClr val="tx1"/>
                </a:solidFill>
                <a:cs typeface="B Nazanin" pitchFamily="2" charset="-78"/>
              </a:rPr>
              <a:t>بازسازی و احیای بافت های مسئله دار به منظور هماهنگی با مناطق مختلف شهری.</a:t>
            </a:r>
            <a:endParaRPr lang="en-US"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مطرح شدن این مقولات از یک سو نشان دهنده حادتر شدن مسائل مربوط به بافت های مرکزی و کهن شهرها و مشکل فزاینده کمبود مسکن و از سوی دیگر نشانه توجه و نگرش تازه به بافت های قدیم شهری به عنوان موضوعی مهم از سیاست های توسعه شهری است. در حقیقت برنامه ریزان متوجه راهکاری شدند که به طور همزمان به هر دو مسئله مسکن و بافت های کهن شهری به عنوان میراث فرهنگی بیندیشند.</a:t>
            </a:r>
            <a:endParaRPr lang="en-US"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با شروع برنامه دوم، سیاست توجه به توسعه درونی شهرها شکل رسمی تری پیدا کرد. در سال 1373 و در راستای اهداف برنامه، طرح تعیین نقاط مناسب خانه سازی در چهل شهر ایران تهیه شد. این طرح با تخریب</a:t>
            </a:r>
            <a:r>
              <a:rPr lang="fa-IR" sz="1600" b="1" dirty="0">
                <a:solidFill>
                  <a:schemeClr val="tx1"/>
                </a:solidFill>
                <a:cs typeface="B Nazanin" pitchFamily="2" charset="-78"/>
              </a:rPr>
              <a:t> </a:t>
            </a:r>
            <a:r>
              <a:rPr lang="fa-IR" sz="1400" dirty="0">
                <a:solidFill>
                  <a:schemeClr val="tx1"/>
                </a:solidFill>
                <a:cs typeface="B Nazanin" pitchFamily="2" charset="-78"/>
              </a:rPr>
              <a:t>گسترده بافت تلاش می کرد راه را برای توسعه بگشاید. تمرکز بیش از حد بر تخریب و نوسازی موجب شد بسیاری از بافت های با ارزش شهری زیست پذیری خود را از دست بدهند.</a:t>
            </a:r>
          </a:p>
          <a:p>
            <a:pPr algn="r" rtl="1">
              <a:lnSpc>
                <a:spcPct val="150000"/>
              </a:lnSpc>
            </a:pPr>
            <a:r>
              <a:rPr lang="fa-IR" sz="1400" dirty="0">
                <a:solidFill>
                  <a:schemeClr val="tx1"/>
                </a:solidFill>
                <a:cs typeface="B Nazanin" pitchFamily="2" charset="-78"/>
              </a:rPr>
              <a:t>مهمترین اهداف آن عبارت بودند از:</a:t>
            </a:r>
            <a:endParaRPr lang="en-US" sz="1400" dirty="0">
              <a:solidFill>
                <a:schemeClr val="tx1"/>
              </a:solidFill>
              <a:cs typeface="B Nazanin" pitchFamily="2" charset="-78"/>
            </a:endParaRPr>
          </a:p>
          <a:p>
            <a:pPr lvl="0" algn="r" rtl="1">
              <a:lnSpc>
                <a:spcPct val="150000"/>
              </a:lnSpc>
              <a:buFont typeface="Wingdings" pitchFamily="2" charset="2"/>
              <a:buChar char="ü"/>
            </a:pPr>
            <a:r>
              <a:rPr lang="fa-IR" sz="1400" dirty="0">
                <a:solidFill>
                  <a:schemeClr val="tx1"/>
                </a:solidFill>
                <a:cs typeface="B Nazanin" pitchFamily="2" charset="-78"/>
              </a:rPr>
              <a:t>هدایت و حمایت بخش خصوصی و مصرف کننده برای سرمایه گذاری در بافت موجود شهری؛</a:t>
            </a:r>
            <a:endParaRPr lang="en-US" sz="1400" dirty="0">
              <a:solidFill>
                <a:schemeClr val="tx1"/>
              </a:solidFill>
              <a:cs typeface="B Nazanin" pitchFamily="2" charset="-78"/>
            </a:endParaRPr>
          </a:p>
          <a:p>
            <a:pPr lvl="0" algn="r" rtl="1">
              <a:lnSpc>
                <a:spcPct val="150000"/>
              </a:lnSpc>
              <a:buFont typeface="Wingdings" pitchFamily="2" charset="2"/>
              <a:buChar char="ü"/>
            </a:pPr>
            <a:r>
              <a:rPr lang="fa-IR" sz="1400" dirty="0">
                <a:solidFill>
                  <a:schemeClr val="tx1"/>
                </a:solidFill>
                <a:cs typeface="B Nazanin" pitchFamily="2" charset="-78"/>
              </a:rPr>
              <a:t>احداث خانه های سازمانی در بافت های فرسوده با استفاده از اعتبارات بخش خصوصی؛</a:t>
            </a:r>
            <a:endParaRPr lang="en-US" sz="1400" dirty="0">
              <a:solidFill>
                <a:schemeClr val="tx1"/>
              </a:solidFill>
              <a:cs typeface="B Nazanin" pitchFamily="2" charset="-78"/>
            </a:endParaRPr>
          </a:p>
          <a:p>
            <a:pPr lvl="0" algn="r" rtl="1">
              <a:lnSpc>
                <a:spcPct val="150000"/>
              </a:lnSpc>
              <a:buFont typeface="Wingdings" pitchFamily="2" charset="2"/>
              <a:buChar char="ü"/>
            </a:pPr>
            <a:r>
              <a:rPr lang="fa-IR" sz="1400" dirty="0">
                <a:solidFill>
                  <a:schemeClr val="tx1"/>
                </a:solidFill>
                <a:cs typeface="B Nazanin" pitchFamily="2" charset="-78"/>
              </a:rPr>
              <a:t>ایجاد الگوی مناسب مسکن اقتصادی در شهرها؛</a:t>
            </a:r>
            <a:endParaRPr lang="en-US" sz="1400" dirty="0">
              <a:solidFill>
                <a:schemeClr val="tx1"/>
              </a:solidFill>
              <a:cs typeface="B Nazanin" pitchFamily="2" charset="-78"/>
            </a:endParaRPr>
          </a:p>
          <a:p>
            <a:pPr lvl="0" algn="just" rtl="1">
              <a:lnSpc>
                <a:spcPct val="150000"/>
              </a:lnSpc>
              <a:buFont typeface="Wingdings" pitchFamily="2" charset="2"/>
              <a:buChar char="ü"/>
            </a:pPr>
            <a:r>
              <a:rPr lang="fa-IR" sz="1400" dirty="0">
                <a:solidFill>
                  <a:schemeClr val="tx1"/>
                </a:solidFill>
                <a:cs typeface="B Nazanin" pitchFamily="2" charset="-78"/>
              </a:rPr>
              <a:t>پاکسازی اطراف آثار با ارزش تاریخی در بافت قدیم طبق ضوابط سازمان میراث فرهنگی و احداث بنا در اراضی اضافه برای تأمین هزینه پاکسازی و احیای این گونه بافت ها و تشویق شهروندان به سکونت در آنها. همچنین در</a:t>
            </a:r>
            <a:endParaRPr lang="en-US" sz="1400"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
        <p:nvSpPr>
          <p:cNvPr id="7"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r" rtl="1">
              <a:lnSpc>
                <a:spcPct val="150000"/>
              </a:lnSpc>
              <a:buFont typeface="Wingdings" pitchFamily="2" charset="2"/>
              <a:buChar char="ü"/>
            </a:pPr>
            <a:endParaRPr lang="fa-IR" sz="1400" dirty="0">
              <a:solidFill>
                <a:schemeClr val="tx1"/>
              </a:solidFill>
              <a:cs typeface="B Nazanin" pitchFamily="2" charset="-78"/>
            </a:endParaRPr>
          </a:p>
          <a:p>
            <a:pPr lvl="0" algn="just" rtl="1">
              <a:lnSpc>
                <a:spcPct val="150000"/>
              </a:lnSpc>
              <a:buFont typeface="Wingdings" pitchFamily="2" charset="2"/>
              <a:buChar char="ü"/>
            </a:pPr>
            <a:r>
              <a:rPr lang="fa-IR" sz="1400" dirty="0">
                <a:solidFill>
                  <a:schemeClr val="tx1"/>
                </a:solidFill>
                <a:cs typeface="B Nazanin" pitchFamily="2" charset="-78"/>
              </a:rPr>
              <a:t>پی این طرح حوزه هایی در بافت شهری به نام بافت مسئله دار معرفی شد.</a:t>
            </a:r>
            <a:endParaRPr lang="en-US" sz="1400" dirty="0">
              <a:solidFill>
                <a:schemeClr val="tx1"/>
              </a:solidFill>
              <a:cs typeface="B Nazanin" pitchFamily="2" charset="-78"/>
            </a:endParaRPr>
          </a:p>
          <a:p>
            <a:pPr lvl="0" algn="r" rtl="1">
              <a:lnSpc>
                <a:spcPct val="150000"/>
              </a:lnSpc>
              <a:buFont typeface="Wingdings" pitchFamily="2" charset="2"/>
              <a:buChar char="ü"/>
            </a:pPr>
            <a:r>
              <a:rPr lang="fa-IR" sz="1400" dirty="0">
                <a:solidFill>
                  <a:schemeClr val="tx1"/>
                </a:solidFill>
                <a:cs typeface="B Nazanin" pitchFamily="2" charset="-78"/>
              </a:rPr>
              <a:t>امکان پذیری اجرای طرحهای شهری و جذب اضافه ارزشهای ناشی از شکل دادن به این طرحها. </a:t>
            </a:r>
            <a:endParaRPr lang="en-US"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در همین دوره بود که دفتر بهسازی و نوسازی بافت شهری وزارت مسکن و شهرسازی با تفکر تجمیع در بافت قدیم، «شرح خدمات تیپ» جدیدی را با این اهداف ارائه کرد:</a:t>
            </a:r>
            <a:endParaRPr lang="en-US" sz="1400" dirty="0">
              <a:solidFill>
                <a:schemeClr val="tx1"/>
              </a:solidFill>
              <a:cs typeface="B Nazanin" pitchFamily="2" charset="-78"/>
            </a:endParaRPr>
          </a:p>
          <a:p>
            <a:pPr lvl="0" algn="r" rtl="1">
              <a:lnSpc>
                <a:spcPct val="150000"/>
              </a:lnSpc>
              <a:buFont typeface="Wingdings" pitchFamily="2" charset="2"/>
              <a:buChar char="ü"/>
            </a:pPr>
            <a:r>
              <a:rPr lang="fa-IR" sz="1400" dirty="0">
                <a:solidFill>
                  <a:schemeClr val="tx1"/>
                </a:solidFill>
                <a:cs typeface="B Nazanin" pitchFamily="2" charset="-78"/>
              </a:rPr>
              <a:t>حفاظت و مرمت بناهای موجود؛</a:t>
            </a:r>
          </a:p>
          <a:p>
            <a:pPr lvl="0" algn="r" rtl="1">
              <a:lnSpc>
                <a:spcPct val="150000"/>
              </a:lnSpc>
              <a:buFont typeface="Wingdings" pitchFamily="2" charset="2"/>
              <a:buChar char="ü"/>
            </a:pPr>
            <a:r>
              <a:rPr lang="fa-IR" sz="1400" dirty="0">
                <a:solidFill>
                  <a:schemeClr val="tx1"/>
                </a:solidFill>
                <a:cs typeface="B Nazanin" pitchFamily="2" charset="-78"/>
              </a:rPr>
              <a:t>تخریب بخشی از بافت که ارزش نگهداری و مرمت ندارد؛</a:t>
            </a:r>
            <a:endParaRPr lang="en-US" sz="1400" dirty="0">
              <a:solidFill>
                <a:schemeClr val="tx1"/>
              </a:solidFill>
              <a:cs typeface="B Nazanin" pitchFamily="2" charset="-78"/>
            </a:endParaRPr>
          </a:p>
          <a:p>
            <a:pPr lvl="0" algn="r" rtl="1">
              <a:lnSpc>
                <a:spcPct val="150000"/>
              </a:lnSpc>
              <a:buFont typeface="Wingdings" pitchFamily="2" charset="2"/>
              <a:buChar char="ü"/>
            </a:pPr>
            <a:r>
              <a:rPr lang="fa-IR" sz="1400" dirty="0">
                <a:solidFill>
                  <a:schemeClr val="tx1"/>
                </a:solidFill>
                <a:cs typeface="B Nazanin" pitchFamily="2" charset="-78"/>
              </a:rPr>
              <a:t>طراحی کار بری </a:t>
            </a:r>
            <a:r>
              <a:rPr lang="ar-SA" sz="1400" dirty="0">
                <a:solidFill>
                  <a:schemeClr val="tx1"/>
                </a:solidFill>
                <a:cs typeface="B Nazanin" pitchFamily="2" charset="-78"/>
              </a:rPr>
              <a:t>های مورد نیاز و ساخت ابنیه مربوط.</a:t>
            </a:r>
            <a:endParaRPr lang="en-US" sz="1400" dirty="0">
              <a:solidFill>
                <a:schemeClr val="tx1"/>
              </a:solidFill>
              <a:cs typeface="B Nazanin" pitchFamily="2" charset="-78"/>
            </a:endParaRPr>
          </a:p>
          <a:p>
            <a:pPr algn="r" rtl="1">
              <a:lnSpc>
                <a:spcPct val="150000"/>
              </a:lnSpc>
            </a:pPr>
            <a:r>
              <a:rPr lang="ar-SA" sz="1400" dirty="0">
                <a:solidFill>
                  <a:schemeClr val="tx1"/>
                </a:solidFill>
                <a:cs typeface="B Nazanin" pitchFamily="2" charset="-78"/>
              </a:rPr>
              <a:t>بدین ترتیب صرفاً بافت قدیم ازطریق طرح</a:t>
            </a:r>
            <a:r>
              <a:rPr lang="fa-IR" sz="1400" dirty="0">
                <a:solidFill>
                  <a:schemeClr val="tx1"/>
                </a:solidFill>
                <a:cs typeface="B Nazanin" pitchFamily="2" charset="-78"/>
              </a:rPr>
              <a:t> </a:t>
            </a:r>
            <a:r>
              <a:rPr lang="ar-SA" sz="1400" dirty="0">
                <a:solidFill>
                  <a:schemeClr val="tx1"/>
                </a:solidFill>
                <a:cs typeface="B Nazanin" pitchFamily="2" charset="-78"/>
              </a:rPr>
              <a:t>های مرمت و احیا در دستور کارقرار می</a:t>
            </a:r>
            <a:r>
              <a:rPr lang="fa-IR" sz="1400" dirty="0">
                <a:solidFill>
                  <a:schemeClr val="tx1"/>
                </a:solidFill>
                <a:cs typeface="B Nazanin" pitchFamily="2" charset="-78"/>
              </a:rPr>
              <a:t> </a:t>
            </a:r>
            <a:r>
              <a:rPr lang="ar-SA" sz="1400" dirty="0">
                <a:solidFill>
                  <a:schemeClr val="tx1"/>
                </a:solidFill>
                <a:cs typeface="B Nazanin" pitchFamily="2" charset="-78"/>
              </a:rPr>
              <a:t>گیرد. </a:t>
            </a:r>
            <a:endParaRPr lang="en-US"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از سویی دیگر جامعه مهندسان مشاور ایران با ارائه شرح خدمات پیشنهادی جدیدی که توسط مهندسان مشاور شارمند تهیه شد، راهبردهای جدیدی را برای بهسازی بافت های مسئله دار مطرح کردند که مورد توجه قرار گرفت و به عنوان شرح خدمات تیپ مورد استفاده واقع شد. در این شرح خدمات اهداف زیر مطرح گردید:</a:t>
            </a:r>
          </a:p>
          <a:p>
            <a:pPr algn="just" rtl="1">
              <a:lnSpc>
                <a:spcPct val="150000"/>
              </a:lnSpc>
              <a:buFont typeface="Wingdings" pitchFamily="2" charset="2"/>
              <a:buChar char="ü"/>
            </a:pPr>
            <a:r>
              <a:rPr lang="fa-IR" sz="1400" dirty="0">
                <a:solidFill>
                  <a:schemeClr val="tx1"/>
                </a:solidFill>
                <a:cs typeface="B Nazanin" pitchFamily="2" charset="-78"/>
              </a:rPr>
              <a:t>تحویل و بهبود در وضع موجود شهرها و ارتقای کیفی وضعیت شهرها با انجام مداخلات و اقدامات ویژه؛</a:t>
            </a:r>
          </a:p>
          <a:p>
            <a:pPr algn="just" rtl="1">
              <a:lnSpc>
                <a:spcPct val="150000"/>
              </a:lnSpc>
              <a:buFont typeface="Wingdings" pitchFamily="2" charset="2"/>
              <a:buChar char="ü"/>
            </a:pPr>
            <a:r>
              <a:rPr lang="fa-IR" sz="1400" dirty="0">
                <a:solidFill>
                  <a:schemeClr val="tx1"/>
                </a:solidFill>
                <a:cs typeface="B Nazanin" pitchFamily="2" charset="-78"/>
              </a:rPr>
              <a:t>باززنده سازی بخش های مسئله داری شهری اعم از بافت های باارزش تاریخی و بافت های بدون ارزش و هویت تاریخی؛</a:t>
            </a:r>
          </a:p>
          <a:p>
            <a:pPr algn="just" rtl="1">
              <a:lnSpc>
                <a:spcPct val="150000"/>
              </a:lnSpc>
              <a:buFont typeface="Wingdings" pitchFamily="2" charset="2"/>
              <a:buChar char="ü"/>
            </a:pPr>
            <a:r>
              <a:rPr lang="fa-IR" sz="1400" dirty="0">
                <a:solidFill>
                  <a:schemeClr val="tx1"/>
                </a:solidFill>
                <a:cs typeface="B Nazanin" pitchFamily="2" charset="-78"/>
              </a:rPr>
              <a:t>متوقف ساختن آهنگ سریع رشد بافت های پیرامون با ارتقای کیفی محیط شهری در بافت های مرکزی؛</a:t>
            </a:r>
          </a:p>
          <a:p>
            <a:pPr algn="just" rtl="1">
              <a:lnSpc>
                <a:spcPct val="150000"/>
              </a:lnSpc>
              <a:buFont typeface="Wingdings" pitchFamily="2" charset="2"/>
              <a:buChar char="ü"/>
            </a:pPr>
            <a:r>
              <a:rPr lang="fa-IR" sz="1400" dirty="0">
                <a:solidFill>
                  <a:schemeClr val="tx1"/>
                </a:solidFill>
                <a:cs typeface="B Nazanin" pitchFamily="2" charset="-78"/>
              </a:rPr>
              <a:t>ایجاد فضاهای شهری باسیمای شاخص و قابل توجه از طریق طراحی شهری در طی تهیه طرح ها؛</a:t>
            </a:r>
          </a:p>
          <a:p>
            <a:pPr algn="just" rtl="1">
              <a:lnSpc>
                <a:spcPct val="150000"/>
              </a:lnSpc>
              <a:buFont typeface="Wingdings" pitchFamily="2" charset="2"/>
              <a:buChar char="ü"/>
            </a:pPr>
            <a:r>
              <a:rPr lang="fa-IR" sz="1400" dirty="0">
                <a:solidFill>
                  <a:schemeClr val="tx1"/>
                </a:solidFill>
                <a:cs typeface="B Nazanin" pitchFamily="2" charset="-78"/>
              </a:rPr>
              <a:t>استقرار مجدد جمعیت در بافت های مسئله دار به ویژه دربافت های قدیمی مراکز شهرها.</a:t>
            </a:r>
          </a:p>
          <a:p>
            <a:pPr algn="just" rtl="1">
              <a:lnSpc>
                <a:spcPct val="150000"/>
              </a:lnSpc>
            </a:pPr>
            <a:r>
              <a:rPr lang="fa-IR" sz="1400" dirty="0">
                <a:solidFill>
                  <a:schemeClr val="tx1"/>
                </a:solidFill>
                <a:cs typeface="B Nazanin" pitchFamily="2" charset="-78"/>
              </a:rPr>
              <a:t>در سال 1374 قانون نوسازی و عمران شهری به تصویب رسید که راه را برای اقدامات گسترده در بافت شهری فراهم ساخت. البته به سبب فقدان درک صحیح از مساله و گرایش بیش از حد به رویکرد های مبنی بر توسعه باز هم آسیب های جدیدی بر بافت تحمیل شد. بر اساس چنین الگویی طرح های بزرگی نظیر طرح حرم تا حرم در شهر های قم و شیراز به اجرا در آمد. لازم به یادآوری است که طرح بین الحرمین شیراز در این دوره به دکتر منصور فلامکی سپرده شد که به دلیل عدم توجیه اقتصادی، طرح به مرحله اجرا نرسید.</a:t>
            </a:r>
          </a:p>
          <a:p>
            <a:pPr algn="just" rtl="1">
              <a:lnSpc>
                <a:spcPct val="150000"/>
              </a:lnSpc>
            </a:pPr>
            <a:r>
              <a:rPr lang="ar-SA" sz="1400" dirty="0">
                <a:solidFill>
                  <a:schemeClr val="tx1"/>
                </a:solidFill>
                <a:cs typeface="B Nazanin" pitchFamily="2" charset="-78"/>
              </a:rPr>
              <a:t>عمده</a:t>
            </a:r>
            <a:r>
              <a:rPr lang="fa-IR" sz="1400" dirty="0">
                <a:solidFill>
                  <a:schemeClr val="tx1"/>
                </a:solidFill>
                <a:cs typeface="B Nazanin" pitchFamily="2" charset="-78"/>
              </a:rPr>
              <a:t> </a:t>
            </a:r>
            <a:r>
              <a:rPr lang="ar-SA" sz="1400" dirty="0">
                <a:solidFill>
                  <a:schemeClr val="tx1"/>
                </a:solidFill>
                <a:cs typeface="B Nazanin" pitchFamily="2" charset="-78"/>
              </a:rPr>
              <a:t>ترین و مؤثرترین برنامه در مورد بافت</a:t>
            </a:r>
            <a:r>
              <a:rPr lang="fa-IR" sz="1400" dirty="0">
                <a:solidFill>
                  <a:schemeClr val="tx1"/>
                </a:solidFill>
                <a:cs typeface="B Nazanin" pitchFamily="2" charset="-78"/>
              </a:rPr>
              <a:t> </a:t>
            </a:r>
            <a:r>
              <a:rPr lang="ar-SA" sz="1400" dirty="0">
                <a:solidFill>
                  <a:schemeClr val="tx1"/>
                </a:solidFill>
                <a:cs typeface="B Nazanin" pitchFamily="2" charset="-78"/>
              </a:rPr>
              <a:t>های قدیمی، تشکیل«شرکت عمران و بهسازی شهری» بود که در اواخر سال 1375 در راستای اجرای ضوابط تشکیلاتی موضوع تبصره33 قانون برنامه دوم توسعه اقتصادی فرهنگی جمهوری اسلامی ایران در وزارت مسکن و شهرسازی تعریف شد.</a:t>
            </a: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lvl="0" algn="just" rtl="1">
              <a:lnSpc>
                <a:spcPct val="150000"/>
              </a:lnSpc>
            </a:pPr>
            <a:endParaRPr lang="en-US" sz="1400" dirty="0">
              <a:solidFill>
                <a:schemeClr val="tx1"/>
              </a:solidFill>
              <a:cs typeface="B Nazanin" pitchFamily="2" charset="-78"/>
            </a:endParaRPr>
          </a:p>
          <a:p>
            <a:pPr lvl="0"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
        <p:nvSpPr>
          <p:cNvPr id="7"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r" rtl="1">
              <a:lnSpc>
                <a:spcPct val="150000"/>
              </a:lnSpc>
              <a:buFont typeface="Wingdings" pitchFamily="2" charset="2"/>
              <a:buChar char="ü"/>
            </a:pPr>
            <a:endParaRPr lang="fa-IR" sz="1400" dirty="0">
              <a:solidFill>
                <a:schemeClr val="tx1"/>
              </a:solidFill>
              <a:cs typeface="B Nazanin" pitchFamily="2" charset="-78"/>
            </a:endParaRPr>
          </a:p>
          <a:p>
            <a:pPr algn="r" rtl="1">
              <a:lnSpc>
                <a:spcPct val="150000"/>
              </a:lnSpc>
            </a:pPr>
            <a:r>
              <a:rPr lang="ar-SA" sz="1400" b="1" dirty="0">
                <a:solidFill>
                  <a:schemeClr val="tx1"/>
                </a:solidFill>
                <a:cs typeface="B Nazanin" pitchFamily="2" charset="-78"/>
              </a:rPr>
              <a:t>برنامه سوم توسعه اقتصادی، اجتماعی و فرهنگی جمهوری اسلامی ایران (1383-1379)</a:t>
            </a:r>
            <a:endParaRPr lang="en-US" sz="1400" dirty="0">
              <a:solidFill>
                <a:schemeClr val="tx1"/>
              </a:solidFill>
              <a:cs typeface="B Nazanin" pitchFamily="2" charset="-78"/>
            </a:endParaRPr>
          </a:p>
          <a:p>
            <a:pPr algn="just" rtl="1">
              <a:lnSpc>
                <a:spcPct val="150000"/>
              </a:lnSpc>
            </a:pPr>
            <a:r>
              <a:rPr lang="ar-SA" sz="1400" dirty="0">
                <a:solidFill>
                  <a:schemeClr val="tx1"/>
                </a:solidFill>
                <a:cs typeface="B Nazanin" pitchFamily="2" charset="-78"/>
              </a:rPr>
              <a:t>در این برنامه مهم</a:t>
            </a:r>
            <a:r>
              <a:rPr lang="fa-IR" sz="1400" dirty="0">
                <a:solidFill>
                  <a:schemeClr val="tx1"/>
                </a:solidFill>
                <a:cs typeface="B Nazanin" pitchFamily="2" charset="-78"/>
              </a:rPr>
              <a:t> </a:t>
            </a:r>
            <a:r>
              <a:rPr lang="ar-SA" sz="1400" dirty="0">
                <a:solidFill>
                  <a:schemeClr val="tx1"/>
                </a:solidFill>
                <a:cs typeface="B Nazanin" pitchFamily="2" charset="-78"/>
              </a:rPr>
              <a:t>ترین سیاست</a:t>
            </a:r>
            <a:r>
              <a:rPr lang="fa-IR" sz="1400" dirty="0">
                <a:solidFill>
                  <a:schemeClr val="tx1"/>
                </a:solidFill>
                <a:cs typeface="B Nazanin" pitchFamily="2" charset="-78"/>
              </a:rPr>
              <a:t> </a:t>
            </a:r>
            <a:r>
              <a:rPr lang="ar-SA" sz="1400" dirty="0">
                <a:solidFill>
                  <a:schemeClr val="tx1"/>
                </a:solidFill>
                <a:cs typeface="B Nazanin" pitchFamily="2" charset="-78"/>
              </a:rPr>
              <a:t>ها و برنامه</a:t>
            </a:r>
            <a:r>
              <a:rPr lang="fa-IR" sz="1400" dirty="0">
                <a:solidFill>
                  <a:schemeClr val="tx1"/>
                </a:solidFill>
                <a:cs typeface="B Nazanin" pitchFamily="2" charset="-78"/>
              </a:rPr>
              <a:t> </a:t>
            </a:r>
            <a:r>
              <a:rPr lang="ar-SA" sz="1400" dirty="0">
                <a:solidFill>
                  <a:schemeClr val="tx1"/>
                </a:solidFill>
                <a:cs typeface="B Nazanin" pitchFamily="2" charset="-78"/>
              </a:rPr>
              <a:t>های مطرح شده در مورد بهسازی و عمران شهری عبارت</a:t>
            </a:r>
            <a:r>
              <a:rPr lang="fa-IR" sz="1400" dirty="0">
                <a:solidFill>
                  <a:schemeClr val="tx1"/>
                </a:solidFill>
                <a:cs typeface="B Nazanin" pitchFamily="2" charset="-78"/>
              </a:rPr>
              <a:t> </a:t>
            </a:r>
            <a:r>
              <a:rPr lang="ar-SA" sz="1400" dirty="0">
                <a:solidFill>
                  <a:schemeClr val="tx1"/>
                </a:solidFill>
                <a:cs typeface="B Nazanin" pitchFamily="2" charset="-78"/>
              </a:rPr>
              <a:t>اند از:</a:t>
            </a:r>
            <a:endParaRPr lang="en-US" sz="1400" dirty="0">
              <a:solidFill>
                <a:schemeClr val="tx1"/>
              </a:solidFill>
              <a:cs typeface="B Nazanin" pitchFamily="2" charset="-78"/>
            </a:endParaRPr>
          </a:p>
          <a:p>
            <a:pPr algn="just" rtl="1">
              <a:lnSpc>
                <a:spcPct val="150000"/>
              </a:lnSpc>
              <a:buFont typeface="Wingdings" pitchFamily="2" charset="2"/>
              <a:buChar char="ü"/>
            </a:pPr>
            <a:r>
              <a:rPr lang="ar-SA" sz="1400" dirty="0">
                <a:solidFill>
                  <a:schemeClr val="tx1"/>
                </a:solidFill>
                <a:cs typeface="B Nazanin" pitchFamily="2" charset="-78"/>
              </a:rPr>
              <a:t>تجدیدنظر در تعریف محدوده</a:t>
            </a:r>
            <a:r>
              <a:rPr lang="fa-IR" sz="1400" dirty="0">
                <a:solidFill>
                  <a:schemeClr val="tx1"/>
                </a:solidFill>
                <a:cs typeface="B Nazanin" pitchFamily="2" charset="-78"/>
              </a:rPr>
              <a:t> </a:t>
            </a:r>
            <a:r>
              <a:rPr lang="ar-SA" sz="1400" dirty="0">
                <a:solidFill>
                  <a:schemeClr val="tx1"/>
                </a:solidFill>
                <a:cs typeface="B Nazanin" pitchFamily="2" charset="-78"/>
              </a:rPr>
              <a:t>ها و حریم شهرها و گسترش حیطه نظارت شهرداریها بر حوزه استحفاظی شهرها</a:t>
            </a:r>
            <a:r>
              <a:rPr lang="fa-IR" sz="1600" b="1" dirty="0">
                <a:solidFill>
                  <a:schemeClr val="tx1"/>
                </a:solidFill>
                <a:cs typeface="B Nazanin" pitchFamily="2" charset="-78"/>
              </a:rPr>
              <a:t> </a:t>
            </a:r>
            <a:r>
              <a:rPr lang="ar-SA" sz="1400" dirty="0">
                <a:solidFill>
                  <a:schemeClr val="tx1"/>
                </a:solidFill>
                <a:cs typeface="B Nazanin" pitchFamily="2" charset="-78"/>
              </a:rPr>
              <a:t>به منظور جلوگیری از فعالیتهای جذب</a:t>
            </a:r>
            <a:r>
              <a:rPr lang="fa-IR" sz="1400" dirty="0">
                <a:solidFill>
                  <a:schemeClr val="tx1"/>
                </a:solidFill>
                <a:cs typeface="B Nazanin" pitchFamily="2" charset="-78"/>
              </a:rPr>
              <a:t> </a:t>
            </a:r>
            <a:r>
              <a:rPr lang="ar-SA" sz="1400" dirty="0">
                <a:solidFill>
                  <a:schemeClr val="tx1"/>
                </a:solidFill>
                <a:cs typeface="B Nazanin" pitchFamily="2" charset="-78"/>
              </a:rPr>
              <a:t>کننده جمعیت</a:t>
            </a:r>
            <a:r>
              <a:rPr lang="fa-IR" sz="1400" dirty="0">
                <a:solidFill>
                  <a:schemeClr val="tx1"/>
                </a:solidFill>
                <a:cs typeface="B Nazanin" pitchFamily="2" charset="-78"/>
              </a:rPr>
              <a:t> </a:t>
            </a:r>
            <a:r>
              <a:rPr lang="ar-SA" sz="1400" dirty="0">
                <a:solidFill>
                  <a:schemeClr val="tx1"/>
                </a:solidFill>
                <a:cs typeface="B Nazanin" pitchFamily="2" charset="-78"/>
              </a:rPr>
              <a:t>وجلوگیری</a:t>
            </a:r>
            <a:r>
              <a:rPr lang="fa-IR" sz="1400" dirty="0">
                <a:solidFill>
                  <a:schemeClr val="tx1"/>
                </a:solidFill>
                <a:cs typeface="B Nazanin" pitchFamily="2" charset="-78"/>
              </a:rPr>
              <a:t> </a:t>
            </a:r>
            <a:r>
              <a:rPr lang="ar-SA" sz="1400" dirty="0">
                <a:solidFill>
                  <a:schemeClr val="tx1"/>
                </a:solidFill>
                <a:cs typeface="B Nazanin" pitchFamily="2" charset="-78"/>
              </a:rPr>
              <a:t>از عدم تعادل جمعیتی پیرامون</a:t>
            </a:r>
            <a:r>
              <a:rPr lang="fa-IR" sz="1400" dirty="0">
                <a:solidFill>
                  <a:schemeClr val="tx1"/>
                </a:solidFill>
                <a:cs typeface="B Nazanin" pitchFamily="2" charset="-78"/>
              </a:rPr>
              <a:t> </a:t>
            </a:r>
            <a:r>
              <a:rPr lang="ar-SA" sz="1400" dirty="0">
                <a:solidFill>
                  <a:schemeClr val="tx1"/>
                </a:solidFill>
                <a:cs typeface="B Nazanin" pitchFamily="2" charset="-78"/>
              </a:rPr>
              <a:t>شهرهای بزرگ؛</a:t>
            </a:r>
            <a:endParaRPr lang="fa-IR" sz="1400" dirty="0">
              <a:solidFill>
                <a:schemeClr val="tx1"/>
              </a:solidFill>
              <a:cs typeface="B Nazanin" pitchFamily="2" charset="-78"/>
            </a:endParaRPr>
          </a:p>
          <a:p>
            <a:pPr lvl="0" algn="just" rtl="1">
              <a:lnSpc>
                <a:spcPct val="150000"/>
              </a:lnSpc>
              <a:buFont typeface="Wingdings" pitchFamily="2" charset="2"/>
              <a:buChar char="ü"/>
            </a:pPr>
            <a:r>
              <a:rPr lang="ar-SA" sz="1400" dirty="0">
                <a:solidFill>
                  <a:schemeClr val="tx1"/>
                </a:solidFill>
                <a:cs typeface="B Nazanin" pitchFamily="2" charset="-78"/>
              </a:rPr>
              <a:t>توسعه موزون و هماهنگ شهرها و جلوگیری از گسترش بی</a:t>
            </a:r>
            <a:r>
              <a:rPr lang="fa-IR" sz="1400" dirty="0">
                <a:solidFill>
                  <a:schemeClr val="tx1"/>
                </a:solidFill>
                <a:cs typeface="B Nazanin" pitchFamily="2" charset="-78"/>
              </a:rPr>
              <a:t> </a:t>
            </a:r>
            <a:r>
              <a:rPr lang="ar-SA" sz="1400" dirty="0">
                <a:solidFill>
                  <a:schemeClr val="tx1"/>
                </a:solidFill>
                <a:cs typeface="B Nazanin" pitchFamily="2" charset="-78"/>
              </a:rPr>
              <a:t>رویه آنها به همراه بهسازی و نوسازی و احیای بافت</a:t>
            </a:r>
            <a:r>
              <a:rPr lang="fa-IR" sz="1400" dirty="0">
                <a:solidFill>
                  <a:schemeClr val="tx1"/>
                </a:solidFill>
                <a:cs typeface="B Nazanin" pitchFamily="2" charset="-78"/>
              </a:rPr>
              <a:t> </a:t>
            </a:r>
            <a:r>
              <a:rPr lang="ar-SA" sz="1400" dirty="0">
                <a:solidFill>
                  <a:schemeClr val="tx1"/>
                </a:solidFill>
                <a:cs typeface="B Nazanin" pitchFamily="2" charset="-78"/>
              </a:rPr>
              <a:t>های شهری و هدایت کنترل و توسعه موزون مناطق؛ </a:t>
            </a:r>
            <a:endParaRPr lang="fa-IR" sz="1400" dirty="0">
              <a:solidFill>
                <a:schemeClr val="tx1"/>
              </a:solidFill>
              <a:cs typeface="B Nazanin" pitchFamily="2" charset="-78"/>
            </a:endParaRPr>
          </a:p>
          <a:p>
            <a:pPr lvl="0" algn="just" rtl="1">
              <a:lnSpc>
                <a:spcPct val="150000"/>
              </a:lnSpc>
              <a:buFont typeface="Wingdings" pitchFamily="2" charset="2"/>
              <a:buChar char="ü"/>
            </a:pPr>
            <a:r>
              <a:rPr lang="ar-SA" sz="1400" dirty="0">
                <a:solidFill>
                  <a:schemeClr val="tx1"/>
                </a:solidFill>
                <a:cs typeface="B Nazanin" pitchFamily="2" charset="-78"/>
              </a:rPr>
              <a:t>جلب مشارکت و سرمایه</a:t>
            </a:r>
            <a:r>
              <a:rPr lang="fa-IR" sz="1400" dirty="0">
                <a:solidFill>
                  <a:schemeClr val="tx1"/>
                </a:solidFill>
                <a:cs typeface="B Nazanin" pitchFamily="2" charset="-78"/>
              </a:rPr>
              <a:t> </a:t>
            </a:r>
            <a:r>
              <a:rPr lang="ar-SA" sz="1400" dirty="0">
                <a:solidFill>
                  <a:schemeClr val="tx1"/>
                </a:solidFill>
                <a:cs typeface="B Nazanin" pitchFamily="2" charset="-78"/>
              </a:rPr>
              <a:t>گذاری بخش</a:t>
            </a:r>
            <a:r>
              <a:rPr lang="fa-IR" sz="1400" dirty="0">
                <a:solidFill>
                  <a:schemeClr val="tx1"/>
                </a:solidFill>
                <a:cs typeface="B Nazanin" pitchFamily="2" charset="-78"/>
              </a:rPr>
              <a:t> </a:t>
            </a:r>
            <a:r>
              <a:rPr lang="ar-SA" sz="1400" dirty="0">
                <a:solidFill>
                  <a:schemeClr val="tx1"/>
                </a:solidFill>
                <a:cs typeface="B Nazanin" pitchFamily="2" charset="-78"/>
              </a:rPr>
              <a:t>های تعاونی، خصوصی و سازمان</a:t>
            </a:r>
            <a:r>
              <a:rPr lang="fa-IR" sz="1400" dirty="0">
                <a:solidFill>
                  <a:schemeClr val="tx1"/>
                </a:solidFill>
                <a:cs typeface="B Nazanin" pitchFamily="2" charset="-78"/>
              </a:rPr>
              <a:t> </a:t>
            </a:r>
            <a:r>
              <a:rPr lang="ar-SA" sz="1400" dirty="0">
                <a:solidFill>
                  <a:schemeClr val="tx1"/>
                </a:solidFill>
                <a:cs typeface="B Nazanin" pitchFamily="2" charset="-78"/>
              </a:rPr>
              <a:t>های غیردولتی در ایجاد و بهره</a:t>
            </a:r>
            <a:r>
              <a:rPr lang="fa-IR" sz="1400" dirty="0">
                <a:solidFill>
                  <a:schemeClr val="tx1"/>
                </a:solidFill>
                <a:cs typeface="B Nazanin" pitchFamily="2" charset="-78"/>
              </a:rPr>
              <a:t> </a:t>
            </a:r>
            <a:r>
              <a:rPr lang="ar-SA" sz="1400" dirty="0">
                <a:solidFill>
                  <a:schemeClr val="tx1"/>
                </a:solidFill>
                <a:cs typeface="B Nazanin" pitchFamily="2" charset="-78"/>
              </a:rPr>
              <a:t>برداری از تأسیسات و امکانات شهری همراه با یکسان</a:t>
            </a:r>
            <a:r>
              <a:rPr lang="fa-IR" sz="1400" dirty="0">
                <a:solidFill>
                  <a:schemeClr val="tx1"/>
                </a:solidFill>
                <a:cs typeface="B Nazanin" pitchFamily="2" charset="-78"/>
              </a:rPr>
              <a:t> </a:t>
            </a:r>
            <a:r>
              <a:rPr lang="ar-SA" sz="1400" dirty="0">
                <a:solidFill>
                  <a:schemeClr val="tx1"/>
                </a:solidFill>
                <a:cs typeface="B Nazanin" pitchFamily="2" charset="-78"/>
              </a:rPr>
              <a:t>سازی نظام </a:t>
            </a:r>
            <a:r>
              <a:rPr lang="fa-IR" sz="1400" dirty="0">
                <a:solidFill>
                  <a:schemeClr val="tx1"/>
                </a:solidFill>
                <a:cs typeface="B Nazanin" pitchFamily="2" charset="-78"/>
              </a:rPr>
              <a:t>حمایتها برای فعالیتهای شهری ب</a:t>
            </a:r>
            <a:r>
              <a:rPr lang="ar-SA" sz="1400" dirty="0">
                <a:solidFill>
                  <a:schemeClr val="tx1"/>
                </a:solidFill>
                <a:cs typeface="B Nazanin" pitchFamily="2" charset="-78"/>
              </a:rPr>
              <a:t>ین شهرداری ها و موسسات خصوصی سرمایه گذاری</a:t>
            </a:r>
            <a:endParaRPr lang="en-US" sz="1400" dirty="0">
              <a:solidFill>
                <a:schemeClr val="tx1"/>
              </a:solidFill>
              <a:cs typeface="B Nazanin" pitchFamily="2" charset="-78"/>
            </a:endParaRPr>
          </a:p>
          <a:p>
            <a:pPr lvl="0" algn="just" rtl="1">
              <a:lnSpc>
                <a:spcPct val="150000"/>
              </a:lnSpc>
            </a:pPr>
            <a:r>
              <a:rPr lang="ar-SA" sz="1400" dirty="0">
                <a:solidFill>
                  <a:schemeClr val="tx1"/>
                </a:solidFill>
                <a:cs typeface="B Nazanin" pitchFamily="2" charset="-78"/>
              </a:rPr>
              <a:t>وزارت مسکن و شهرسازی نسبت به توسعه مطالعاتی و تحقیقاتی کاربردی در زمینه شهرسازی و معماری با تاکید بر ارزش های ایرانی-اسلامی و مدیریت شهری و روستایی موظف به برنامه ریزی شد.</a:t>
            </a:r>
            <a:endParaRPr lang="en-US" sz="1400" dirty="0">
              <a:solidFill>
                <a:schemeClr val="tx1"/>
              </a:solidFill>
              <a:cs typeface="B Nazanin" pitchFamily="2" charset="-78"/>
            </a:endParaRPr>
          </a:p>
          <a:p>
            <a:pPr lvl="0" algn="just" rtl="1">
              <a:lnSpc>
                <a:spcPct val="150000"/>
              </a:lnSpc>
            </a:pPr>
            <a:r>
              <a:rPr lang="en-US" sz="1400" dirty="0">
                <a:solidFill>
                  <a:schemeClr val="tx1"/>
                </a:solidFill>
                <a:cs typeface="B Nazanin" pitchFamily="2" charset="-78"/>
              </a:rPr>
              <a:t> </a:t>
            </a:r>
            <a:r>
              <a:rPr lang="ar-SA" sz="1400" dirty="0">
                <a:solidFill>
                  <a:schemeClr val="tx1"/>
                </a:solidFill>
                <a:cs typeface="B Nazanin" pitchFamily="2" charset="-78"/>
              </a:rPr>
              <a:t>سیاست گذاری این برنامه عمرانی بیشتر از طریق آگاهی دادن به مردم به منظور حفظ و حراست از میراث فرهنگی و ترغیب و تشویق مردم در حفظ و نگهداری آنها ، ایجاد قطب های علمی – پژوهشی برای دستیابی به راهکارهای حفاظت و بهسازی و نوسازی شهری</a:t>
            </a:r>
            <a:r>
              <a:rPr lang="fa-IR" sz="1400" dirty="0">
                <a:solidFill>
                  <a:schemeClr val="tx1"/>
                </a:solidFill>
                <a:cs typeface="B Nazanin" pitchFamily="2" charset="-78"/>
              </a:rPr>
              <a:t>،</a:t>
            </a:r>
            <a:r>
              <a:rPr lang="ar-SA" sz="1400" dirty="0">
                <a:solidFill>
                  <a:schemeClr val="tx1"/>
                </a:solidFill>
                <a:cs typeface="B Nazanin" pitchFamily="2" charset="-78"/>
              </a:rPr>
              <a:t> توسعه تسهیلات مادی و معنوی برای بهسازی و نوسازی شهری ، توسعه شهرسازی ایرانی اسلامی و بهسازی و نوسازی بوم گرایانه بود.</a:t>
            </a:r>
            <a:r>
              <a:rPr lang="fa-IR" sz="1400" dirty="0">
                <a:solidFill>
                  <a:schemeClr val="tx1"/>
                </a:solidFill>
                <a:cs typeface="B Nazanin" pitchFamily="2" charset="-78"/>
              </a:rPr>
              <a:t> </a:t>
            </a:r>
            <a:r>
              <a:rPr lang="ar-SA" sz="1400" dirty="0">
                <a:solidFill>
                  <a:schemeClr val="tx1"/>
                </a:solidFill>
                <a:cs typeface="B Nazanin" pitchFamily="2" charset="-78"/>
              </a:rPr>
              <a:t>براساس شواهد موجود مشخص می شود این سیاستها بطور کامل اجرا نگردیده است.</a:t>
            </a:r>
            <a:endParaRPr lang="fa-IR" sz="1400" dirty="0">
              <a:solidFill>
                <a:schemeClr val="tx1"/>
              </a:solidFill>
              <a:cs typeface="B Nazanin" pitchFamily="2" charset="-78"/>
            </a:endParaRPr>
          </a:p>
          <a:p>
            <a:pPr lvl="0" algn="just" rtl="1">
              <a:lnSpc>
                <a:spcPct val="150000"/>
              </a:lnSpc>
            </a:pPr>
            <a:endParaRPr lang="fa-IR" sz="1400" dirty="0">
              <a:solidFill>
                <a:schemeClr val="tx1"/>
              </a:solidFill>
              <a:cs typeface="B Nazanin" pitchFamily="2" charset="-78"/>
            </a:endParaRPr>
          </a:p>
          <a:p>
            <a:pPr algn="just" rtl="1">
              <a:lnSpc>
                <a:spcPct val="150000"/>
              </a:lnSpc>
            </a:pPr>
            <a:r>
              <a:rPr lang="ar-SA" sz="1400" b="1" dirty="0">
                <a:solidFill>
                  <a:schemeClr val="tx1"/>
                </a:solidFill>
                <a:cs typeface="B Nazanin" pitchFamily="2" charset="-78"/>
              </a:rPr>
              <a:t>برنامه </a:t>
            </a:r>
            <a:r>
              <a:rPr lang="fa-IR" sz="1400" b="1" dirty="0">
                <a:solidFill>
                  <a:schemeClr val="tx1"/>
                </a:solidFill>
                <a:cs typeface="B Nazanin" pitchFamily="2" charset="-78"/>
              </a:rPr>
              <a:t>چهارم </a:t>
            </a:r>
            <a:r>
              <a:rPr lang="ar-SA" sz="1400" b="1" dirty="0">
                <a:solidFill>
                  <a:schemeClr val="tx1"/>
                </a:solidFill>
                <a:cs typeface="B Nazanin" pitchFamily="2" charset="-78"/>
              </a:rPr>
              <a:t>توسعه اقتصادی، اجتماعی و فرهنگی جمهوری اسلامی ایران (13</a:t>
            </a:r>
            <a:r>
              <a:rPr lang="fa-IR" sz="1400" b="1" dirty="0">
                <a:solidFill>
                  <a:schemeClr val="tx1"/>
                </a:solidFill>
                <a:cs typeface="B Nazanin" pitchFamily="2" charset="-78"/>
              </a:rPr>
              <a:t>88</a:t>
            </a:r>
            <a:r>
              <a:rPr lang="ar-SA" sz="1400" b="1" dirty="0">
                <a:solidFill>
                  <a:schemeClr val="tx1"/>
                </a:solidFill>
                <a:cs typeface="B Nazanin" pitchFamily="2" charset="-78"/>
              </a:rPr>
              <a:t>-13</a:t>
            </a:r>
            <a:r>
              <a:rPr lang="fa-IR" sz="1400" b="1" dirty="0">
                <a:solidFill>
                  <a:schemeClr val="tx1"/>
                </a:solidFill>
                <a:cs typeface="B Nazanin" pitchFamily="2" charset="-78"/>
              </a:rPr>
              <a:t>84</a:t>
            </a:r>
            <a:r>
              <a:rPr lang="ar-SA" sz="1400" b="1" dirty="0">
                <a:solidFill>
                  <a:schemeClr val="tx1"/>
                </a:solidFill>
                <a:cs typeface="B Nazanin" pitchFamily="2" charset="-78"/>
              </a:rPr>
              <a:t>)</a:t>
            </a:r>
            <a:endParaRPr lang="fa-IR" sz="1400" b="1" dirty="0">
              <a:solidFill>
                <a:schemeClr val="tx1"/>
              </a:solidFill>
              <a:cs typeface="B Nazanin" pitchFamily="2" charset="-78"/>
            </a:endParaRPr>
          </a:p>
          <a:p>
            <a:pPr algn="r">
              <a:lnSpc>
                <a:spcPct val="150000"/>
              </a:lnSpc>
            </a:pPr>
            <a:r>
              <a:rPr lang="fa-IR" sz="1400" dirty="0">
                <a:solidFill>
                  <a:schemeClr val="tx1"/>
                </a:solidFill>
                <a:cs typeface="B Nazanin" pitchFamily="2" charset="-78"/>
              </a:rPr>
              <a:t>برنامه چهارم توسعه نسبت به ساير برنامه هاي قبلي توجه خاصي به گردشگري و ميراث فرهنگي کرده است، چنانکه موضوع يکي از بخش هاي ششگانه برنامه (بخش چهارم)موضوع صيانت ازهويت فرهنگ اسلامي-ايراني، فصل نهم، توسعه فرهنگي، مشتمل بر15ماده (118-104)، در فرازهاي مختلف اين بخش به کرات بر توسعه آموزش، حمايت، حفاظت، پايداري و مشارکت بخش خصوصي، تبادلات فرهنگي با تکيه به گردشگري، فرهنگي و مذهبي تاکيد شده است با اين حال خطوط کلي برنامه چهارم راجع به توسعه گردشگري اينگونه تعيين شده است.(روزنامه رسمي- قانون برنامه چهارم، صص20-1)</a:t>
            </a:r>
            <a:br>
              <a:rPr lang="fa-IR" sz="1400" dirty="0">
                <a:solidFill>
                  <a:schemeClr val="tx1"/>
                </a:solidFill>
                <a:cs typeface="B Nazanin" pitchFamily="2" charset="-78"/>
              </a:rPr>
            </a:br>
            <a:r>
              <a:rPr lang="fa-IR" sz="1400" dirty="0">
                <a:solidFill>
                  <a:schemeClr val="tx1"/>
                </a:solidFill>
                <a:cs typeface="B Nazanin" pitchFamily="2" charset="-78"/>
              </a:rPr>
              <a:t>الف-مکلف کردن دولت جهت رونق اقتصاد فرهنگي (ماده104)از جمله اصطلاح قوانين و موانع انحصاري، تصويب و ابلاغ استاندارد بهره مندي تقاضاهاي فرهنگي، گردشگري نقاط مختلف کشور، توسعه ساختاري و استفاده از</a:t>
            </a:r>
            <a:endParaRPr lang="en-US" sz="1400" dirty="0">
              <a:solidFill>
                <a:schemeClr val="tx1"/>
              </a:solidFill>
              <a:cs typeface="B Nazanin" pitchFamily="2" charset="-78"/>
            </a:endParaRPr>
          </a:p>
          <a:p>
            <a:pPr lvl="0"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
        <p:nvSpPr>
          <p:cNvPr id="7" name="TextBox 6"/>
          <p:cNvSpPr txBox="1"/>
          <p:nvPr/>
        </p:nvSpPr>
        <p:spPr>
          <a:xfrm>
            <a:off x="914400" y="6400800"/>
            <a:ext cx="228600" cy="261610"/>
          </a:xfrm>
          <a:prstGeom prst="rect">
            <a:avLst/>
          </a:prstGeom>
          <a:noFill/>
        </p:spPr>
        <p:txBody>
          <a:bodyPr wrap="square" rtlCol="0">
            <a:spAutoFit/>
          </a:bodyPr>
          <a:lstStyle/>
          <a:p>
            <a:r>
              <a:rPr lang="fa-IR" sz="1050" dirty="0">
                <a:cs typeface="B Nazanin" pitchFamily="2" charset="-78"/>
              </a:rPr>
              <a:t>2</a:t>
            </a:r>
            <a:endParaRPr lang="en-US" sz="1050" dirty="0">
              <a:cs typeface="B Nazanin" pitchFamily="2" charset="-78"/>
            </a:endParaRPr>
          </a:p>
        </p:txBody>
      </p:sp>
      <p:sp>
        <p:nvSpPr>
          <p:cNvPr id="8" name="TextBox 7"/>
          <p:cNvSpPr txBox="1"/>
          <p:nvPr/>
        </p:nvSpPr>
        <p:spPr>
          <a:xfrm>
            <a:off x="990600" y="9601200"/>
            <a:ext cx="5562600" cy="230832"/>
          </a:xfrm>
          <a:prstGeom prst="rect">
            <a:avLst/>
          </a:prstGeom>
          <a:noFill/>
        </p:spPr>
        <p:txBody>
          <a:bodyPr wrap="square" rtlCol="0">
            <a:spAutoFit/>
          </a:bodyPr>
          <a:lstStyle/>
          <a:p>
            <a:pPr algn="r" rtl="1"/>
            <a:r>
              <a:rPr lang="fa-IR" sz="900" dirty="0">
                <a:cs typeface="B Nazanin" pitchFamily="2" charset="-78"/>
              </a:rPr>
              <a:t>2. </a:t>
            </a:r>
            <a:r>
              <a:rPr lang="en-US" sz="900" dirty="0">
                <a:cs typeface="B Nazanin" pitchFamily="2" charset="-78"/>
              </a:rPr>
              <a:t>http://ghkarimitourism.parsiblog.com/817949.htm</a:t>
            </a:r>
          </a:p>
        </p:txBody>
      </p:sp>
      <p:sp>
        <p:nvSpPr>
          <p:cNvPr id="9"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r" rtl="1">
              <a:lnSpc>
                <a:spcPct val="150000"/>
              </a:lnSpc>
              <a:buFont typeface="Wingdings" pitchFamily="2" charset="2"/>
              <a:buChar char="ü"/>
            </a:pPr>
            <a:endParaRPr lang="fa-IR" sz="1400" dirty="0">
              <a:solidFill>
                <a:schemeClr val="tx1"/>
              </a:solidFill>
              <a:cs typeface="B Nazanin" pitchFamily="2" charset="-78"/>
            </a:endParaRPr>
          </a:p>
          <a:p>
            <a:pPr algn="r" rtl="1">
              <a:lnSpc>
                <a:spcPct val="150000"/>
              </a:lnSpc>
            </a:pPr>
            <a:r>
              <a:rPr lang="fa-IR" sz="1400" dirty="0">
                <a:solidFill>
                  <a:schemeClr val="tx1"/>
                </a:solidFill>
                <a:cs typeface="B Nazanin" pitchFamily="2" charset="-78"/>
              </a:rPr>
              <a:t>معافيت هاي مالياتي و... است.</a:t>
            </a:r>
            <a:br>
              <a:rPr lang="fa-IR" sz="1400" dirty="0">
                <a:solidFill>
                  <a:schemeClr val="tx1"/>
                </a:solidFill>
                <a:cs typeface="B Nazanin" pitchFamily="2" charset="-78"/>
              </a:rPr>
            </a:br>
            <a:r>
              <a:rPr lang="fa-IR" sz="1400" dirty="0">
                <a:solidFill>
                  <a:schemeClr val="tx1"/>
                </a:solidFill>
                <a:cs typeface="B Nazanin" pitchFamily="2" charset="-78"/>
              </a:rPr>
              <a:t>ب - مکلف کردن دولت جهت تعميق ارزش ها، باورها، فرهنگ معنويت و نيز حفظ هويت اسلامي- ايراني، اعتلاي معرفت ديني و توسعه فرهنگ قرآني (ماده106)در اين زمينه اقداماتي همچون تهيه طرح جامع گسترش فضاهاي مذهبي و مساجد با همکاري سازمان تبليغات، اوقاف با همکاري سازمان ميراث فرهنگي و گردشگري، تهيه طرح جامع و اجراي همگرايي مذاهب (گردشگري مذهبي).</a:t>
            </a:r>
            <a:br>
              <a:rPr lang="fa-IR" sz="1400" dirty="0">
                <a:solidFill>
                  <a:schemeClr val="tx1"/>
                </a:solidFill>
                <a:cs typeface="B Nazanin" pitchFamily="2" charset="-78"/>
              </a:rPr>
            </a:br>
            <a:r>
              <a:rPr lang="fa-IR" sz="1400" dirty="0">
                <a:solidFill>
                  <a:schemeClr val="tx1"/>
                </a:solidFill>
                <a:cs typeface="B Nazanin" pitchFamily="2" charset="-78"/>
              </a:rPr>
              <a:t>ج - دولت موظف است به منظور حفظ و شناساندن هويت تاريخي ايران اقداماتي همچون (ماده109)حمايت از پژوهش هاي علمي و بين رشته اي در زمينه ايران شناسي، تاريخ تمدن و نظاير آن، گردآوري و بررسي نظام يافته آداب و رسوم، فرهنگ ملي و بومي، شناسايي اصول و ضوابط شکل گيري معماري ايراني اسلامي در شهرها و روستاهاي کشور را به اجرا درآورد.</a:t>
            </a:r>
            <a:br>
              <a:rPr lang="fa-IR" sz="1400" dirty="0">
                <a:solidFill>
                  <a:schemeClr val="tx1"/>
                </a:solidFill>
                <a:cs typeface="B Nazanin" pitchFamily="2" charset="-78"/>
              </a:rPr>
            </a:br>
            <a:r>
              <a:rPr lang="fa-IR" sz="1400" dirty="0">
                <a:solidFill>
                  <a:schemeClr val="tx1"/>
                </a:solidFill>
                <a:cs typeface="B Nazanin" pitchFamily="2" charset="-78"/>
              </a:rPr>
              <a:t>د- مکلف کردن دولت به منظور ترويج فرهنگ صلح در سطوح بين المللي (ماده110) که نيازمند اقداماتي همچون مشارکت نهادها، مجامع منطقه اي و بين المللي و نيز تبادل نظر متفکران و دانشمندان و نهادهاي علمي -فرهنگي، اهتمام به معرفي جاذبه هاي فرهنگي- هنري ايران، عقد موافقتنامه هاي فرهنگي، منطقه اي، قاره اي و بين المللي است.</a:t>
            </a:r>
            <a:br>
              <a:rPr lang="fa-IR" sz="1400" dirty="0">
                <a:solidFill>
                  <a:schemeClr val="tx1"/>
                </a:solidFill>
                <a:cs typeface="B Nazanin" pitchFamily="2" charset="-78"/>
              </a:rPr>
            </a:br>
            <a:r>
              <a:rPr lang="fa-IR" sz="1400" dirty="0">
                <a:solidFill>
                  <a:schemeClr val="tx1"/>
                </a:solidFill>
                <a:cs typeface="B Nazanin" pitchFamily="2" charset="-78"/>
              </a:rPr>
              <a:t>ه- مکلف کردن دولت جهت متجلي کردن و توسعه مفاهيم و نهادهاي هويت اسلامي و ايراني در ساختار سياسي، اقتصادي، اجتماعي و علمي و نيز تعامل اثر بخش، ميان ايران فرهنگي، تاريخي، جغرافيايي و زباني با رويکرد توسعه پايدار (ماده 113 )، که نيازمند اقداماتي همچون طرح کاربرد نمادها، نشانه ها، آثار هنري ايراني و اسلامي درمعماري و شهرسازي و سيماي شهري، احداث موزه علوم و فناوري، پارک هاي علمي، موزه هاي فرهنگي تاريخي و...استفاده از ظرفيت ها و مزيت هاي فرهنگي در تسهيل و بهبود روابط و مناسبات بين المللي است که مي توانند از يک درصد از اعتبارات خود جهت احداث بناها و ساختمان هاي خود براي طراحي و ساخت آثار هنري متناسب با فرهنگ ديني و ملي استفاده کنند.</a:t>
            </a:r>
            <a:br>
              <a:rPr lang="fa-IR" sz="1400" dirty="0">
                <a:solidFill>
                  <a:schemeClr val="tx1"/>
                </a:solidFill>
                <a:cs typeface="B Nazanin" pitchFamily="2" charset="-78"/>
              </a:rPr>
            </a:br>
            <a:r>
              <a:rPr lang="fa-IR" sz="1400" dirty="0">
                <a:solidFill>
                  <a:schemeClr val="tx1"/>
                </a:solidFill>
                <a:cs typeface="B Nazanin" pitchFamily="2" charset="-78"/>
              </a:rPr>
              <a:t>و - مکلف کردن دولت جهت اهتمام ملي در شناسايي، حفاظت، پژوهش، مرمت، احيا، بهره برداري و معرفي ميراث فرهنگي کشور و ارتقاي توان گردشگري، توليد ثروت و اشتغال زايي و مبادلات فرهنگي در کشور (ماده 114 )، انجام اقداماتي همچون حمايت از مالکان آثار تاريخي- فرهنگي، ايجاد و توسعه موزه هاي پژوهشي و تخصصي وابسته به دستگاه هاي اجرايي، شناسايي و مستندسازي آثار تاريخي- فرهنگي در محدوده جغرافيايي اجراي طرح، توسط دستگاه مجري با نظارت سازمان ميراث فرهنگي و گردشگري، ايجاد و تجهيز پايگاه هاي ميراث فرهنگي در آثار تاريخي مهم کشور و مقايسه اصلي مرتبط با موضوع ميراث فرهنگي، شناسايي و حمايت از آثار فرهنگي تاريخي حوزه فرهنگ ايراني موجود در کشورهاي همسايه و منطقه، جلب مشارکت بخش خصوصي</a:t>
            </a:r>
          </a:p>
          <a:p>
            <a:pPr algn="r" rtl="1">
              <a:lnSpc>
                <a:spcPct val="150000"/>
              </a:lnSpc>
            </a:pPr>
            <a:endParaRPr lang="fa-IR" sz="1400"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600" b="1"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a:p>
            <a:pPr algn="r" rtl="1">
              <a:lnSpc>
                <a:spcPct val="150000"/>
              </a:lnSpc>
            </a:pPr>
            <a:endParaRPr lang="fa-IR" sz="1400" b="1" dirty="0">
              <a:solidFill>
                <a:schemeClr val="tx1"/>
              </a:solidFill>
              <a:cs typeface="B Nazanin" pitchFamily="2" charset="-78"/>
            </a:endParaRPr>
          </a:p>
          <a:p>
            <a:pPr algn="r" rtl="1">
              <a:lnSpc>
                <a:spcPct val="150000"/>
              </a:lnSpc>
            </a:pPr>
            <a:endParaRPr lang="fa-IR" sz="1400" dirty="0">
              <a:solidFill>
                <a:schemeClr val="tx1"/>
              </a:solidFill>
              <a:cs typeface="B Nazanin" pitchFamily="2" charset="-78"/>
            </a:endParaRP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
        <p:nvSpPr>
          <p:cNvPr id="7"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just" rtl="1">
              <a:lnSpc>
                <a:spcPct val="150000"/>
              </a:lnSpc>
              <a:buFont typeface="Wingdings" pitchFamily="2" charset="2"/>
              <a:buChar char="ü"/>
            </a:pPr>
            <a:endParaRPr lang="fa-IR"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و تعاوني نسبت به صدور مجوز تامين و فعاليت موزه هاي خصوصي و تخصصي و موسسات مشاوره و کارشناسي مرتبط با موضوع ميراث فرهنگي وگردشگري، ارتقاي جايگاه بخش غير دولتي و افزايش رقابت پذيري در صنعت گردشگري از طريق اصلاح قوانين و مقررات و ارائه تسهيلات و تهيه ضوابط حمايتي، تکميل نظام جامع آمار گردشگري با نظارت و هدايت مرکز آمار ايران، به منظور حفظ آثار و فرهنگ سنتي، قومي، ايلي، ملي و ايجاد جاذبه براي توسعه صنعت گردشگري در کشور، در استان ها يا شهرستان ها و اقدام به ايجاد دهکده توريستي، مراکز اطراق هاي تفريحگاهي ايلي، موزه و نمايشگاه. </a:t>
            </a:r>
          </a:p>
          <a:p>
            <a:pPr algn="just" rtl="1">
              <a:lnSpc>
                <a:spcPct val="150000"/>
              </a:lnSpc>
            </a:pPr>
            <a:r>
              <a:rPr lang="fa-IR" sz="1400" dirty="0">
                <a:solidFill>
                  <a:schemeClr val="tx1"/>
                </a:solidFill>
                <a:cs typeface="B Nazanin" pitchFamily="2" charset="-78"/>
              </a:rPr>
              <a:t>همچنین تهیه و اجرای طرح های مختلف مرمت و احیای بافت های فرسوده و تاریخی در شهر های مختلف از جمله اقدامات این برنامه تاکنون بوده است. در ماده 30 قانون برنامه چهارم توسعه فرهنگي، اقتصادي و اجتماعي كشور،با رويكرد توانمندسازي مالكان واحدهاي فرسوده و سكونتگاهاي غيررسمي دولت مكلف شده است ترتيباتي را اتخاذ نمايد تا ظرف 10 سال عمليات اجرايي مقاوم سازي و نوسازي اينگونه بافتها در كل كشور خاتمه يابد. بهره مندي مالكان و سازندگان واحدهاي فرسوده در محدوده هاي مصوب بافتهاي فرسوده از تسهيلات بانكي از جمله اقدامات مهم در این زمینه شناخته می شود. دولت نهم در زمينه بهسازي و نوسازي و مقاوم سازي بافت هاي فرسوده وساماندهي سكونتگاههاي غيررسمي ، اقداماتي را نيز به عمل آورده كه سابقه اي در گذشته نداشته است ،تجربه های جدیدی مانند طرح محله نوبخت تهران به صورت مشارکتی از جمله این موارد هستند. بسیاری از این برنامه ها رشد مناسبی را در زمینه توجه به بافت های فرسوده و تاریخی نشان می دهد، هر چند به دلیل عدم هماهنگی سازمان ها و سازمان های مداخله گر همچنان شاهد نابودی این بافت های با ارزش به خصوص در شهر های کوچکتر هستیم. (طرح های تهیه شده برای شهر هایی نظیر تربت حیدریه یا حتی طرح های بزرگی مانند طرح بهسازی و نوسازی اطراف حرم امام رضا بیانگر ناکارآمدی این طرح ها بوده که دلایل آن به صورت جدا در بخش تجزیه و تحلیل مورد بررسی قرار گرفته است)</a:t>
            </a:r>
            <a:endParaRPr lang="en-US" sz="1400" dirty="0">
              <a:solidFill>
                <a:schemeClr val="tx1"/>
              </a:solidFill>
              <a:cs typeface="B Nazanin" pitchFamily="2" charset="-78"/>
            </a:endParaRPr>
          </a:p>
          <a:p>
            <a:pPr lvl="0" algn="just" rtl="1">
              <a:lnSpc>
                <a:spcPct val="150000"/>
              </a:lnSpc>
            </a:pPr>
            <a:endParaRPr lang="en-US" sz="1400" dirty="0">
              <a:solidFill>
                <a:schemeClr val="tx1"/>
              </a:solidFill>
              <a:cs typeface="B Nazanin" pitchFamily="2" charset="-78"/>
            </a:endParaRPr>
          </a:p>
          <a:p>
            <a:pPr lvl="0"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600" b="1" dirty="0">
              <a:solidFill>
                <a:schemeClr val="tx1"/>
              </a:solidFill>
              <a:cs typeface="B Nazanin" pitchFamily="2" charset="-78"/>
            </a:endParaRPr>
          </a:p>
          <a:p>
            <a:pPr algn="just" rtl="1">
              <a:lnSpc>
                <a:spcPct val="150000"/>
              </a:lnSpc>
            </a:pPr>
            <a:endParaRPr lang="fa-IR" sz="16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600" b="1" dirty="0">
              <a:solidFill>
                <a:schemeClr val="tx1"/>
              </a:solidFill>
              <a:cs typeface="B Nazanin" pitchFamily="2" charset="-78"/>
            </a:endParaRPr>
          </a:p>
          <a:p>
            <a:pPr algn="just" rtl="1">
              <a:lnSpc>
                <a:spcPct val="150000"/>
              </a:lnSpc>
            </a:pPr>
            <a:endParaRPr lang="fa-IR" sz="16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a:p>
            <a:pPr algn="just" rtl="1">
              <a:lnSpc>
                <a:spcPct val="150000"/>
              </a:lnSpc>
            </a:pPr>
            <a:endParaRPr lang="fa-IR" sz="1600" b="1"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
        <p:nvSpPr>
          <p:cNvPr id="7"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rtl="1"/>
            <a:endParaRPr lang="fa-IR" sz="1600" b="1" dirty="0">
              <a:solidFill>
                <a:schemeClr val="tx1"/>
              </a:solidFill>
              <a:cs typeface="B Nazanin" pitchFamily="2" charset="-78"/>
            </a:endParaRPr>
          </a:p>
          <a:p>
            <a:pPr algn="r" rtl="1"/>
            <a:r>
              <a:rPr lang="fa-IR" b="1" dirty="0">
                <a:solidFill>
                  <a:schemeClr val="tx1"/>
                </a:solidFill>
                <a:cs typeface="B Nazanin" pitchFamily="2" charset="-78"/>
              </a:rPr>
              <a:t>فهرست نقشه ها </a:t>
            </a:r>
            <a:r>
              <a:rPr lang="fa-IR" sz="1600" b="1" dirty="0">
                <a:solidFill>
                  <a:schemeClr val="tx1"/>
                </a:solidFill>
                <a:cs typeface="B Nazanin" pitchFamily="2" charset="-78"/>
              </a:rPr>
              <a:t>:</a:t>
            </a:r>
          </a:p>
          <a:p>
            <a:pPr algn="r" rtl="1"/>
            <a:endParaRPr lang="fa-IR" sz="1400" b="1" dirty="0">
              <a:solidFill>
                <a:schemeClr val="tx1"/>
              </a:solidFill>
              <a:cs typeface="B Nazanin" pitchFamily="2" charset="-78"/>
            </a:endParaRPr>
          </a:p>
          <a:p>
            <a:pPr algn="r" rtl="1"/>
            <a:r>
              <a:rPr lang="fa-IR" sz="1400" b="1" dirty="0">
                <a:solidFill>
                  <a:schemeClr val="tx1"/>
                </a:solidFill>
                <a:cs typeface="B Nazanin" pitchFamily="2" charset="-78"/>
              </a:rPr>
              <a:t>   عنوان ________________________  فهرست ____________________ شماره صفحه</a:t>
            </a:r>
          </a:p>
        </p:txBody>
      </p:sp>
      <p:pic>
        <p:nvPicPr>
          <p:cNvPr id="7"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
        <p:nvSpPr>
          <p:cNvPr id="10" name="TextBox 9"/>
          <p:cNvSpPr txBox="1"/>
          <p:nvPr/>
        </p:nvSpPr>
        <p:spPr>
          <a:xfrm>
            <a:off x="3581400" y="1524000"/>
            <a:ext cx="2590800" cy="307777"/>
          </a:xfrm>
          <a:prstGeom prst="rect">
            <a:avLst/>
          </a:prstGeom>
          <a:noFill/>
        </p:spPr>
        <p:txBody>
          <a:bodyPr wrap="square" rtlCol="0">
            <a:spAutoFit/>
          </a:bodyPr>
          <a:lstStyle/>
          <a:p>
            <a:pPr algn="r"/>
            <a:r>
              <a:rPr lang="fa-IR" sz="1400" dirty="0">
                <a:cs typeface="B Nazanin" pitchFamily="2" charset="-78"/>
              </a:rPr>
              <a:t>نقشه 1 – ساختار قدیم تهران</a:t>
            </a:r>
            <a:endParaRPr lang="en-US" sz="1400" dirty="0">
              <a:cs typeface="B Nazanin" pitchFamily="2" charset="-78"/>
            </a:endParaRPr>
          </a:p>
        </p:txBody>
      </p:sp>
      <p:sp>
        <p:nvSpPr>
          <p:cNvPr id="11" name="TextBox 10"/>
          <p:cNvSpPr txBox="1"/>
          <p:nvPr/>
        </p:nvSpPr>
        <p:spPr>
          <a:xfrm>
            <a:off x="2438400" y="1828799"/>
            <a:ext cx="3733800" cy="307777"/>
          </a:xfrm>
          <a:prstGeom prst="rect">
            <a:avLst/>
          </a:prstGeom>
          <a:noFill/>
        </p:spPr>
        <p:txBody>
          <a:bodyPr wrap="square" rtlCol="0">
            <a:spAutoFit/>
          </a:bodyPr>
          <a:lstStyle/>
          <a:p>
            <a:pPr algn="r"/>
            <a:r>
              <a:rPr lang="fa-IR" sz="1400" dirty="0">
                <a:cs typeface="B Nazanin" pitchFamily="2" charset="-78"/>
              </a:rPr>
              <a:t>نقشه 2 – فروپاشی دیوار ها در تهران -1318</a:t>
            </a:r>
            <a:endParaRPr lang="en-US" sz="1400" dirty="0">
              <a:cs typeface="B Nazanin" pitchFamily="2" charset="-78"/>
            </a:endParaRPr>
          </a:p>
        </p:txBody>
      </p:sp>
      <p:sp>
        <p:nvSpPr>
          <p:cNvPr id="12" name="TextBox 11"/>
          <p:cNvSpPr txBox="1"/>
          <p:nvPr/>
        </p:nvSpPr>
        <p:spPr>
          <a:xfrm>
            <a:off x="3581400" y="2133600"/>
            <a:ext cx="2590800" cy="307777"/>
          </a:xfrm>
          <a:prstGeom prst="rect">
            <a:avLst/>
          </a:prstGeom>
          <a:noFill/>
        </p:spPr>
        <p:txBody>
          <a:bodyPr wrap="square" rtlCol="0">
            <a:spAutoFit/>
          </a:bodyPr>
          <a:lstStyle/>
          <a:p>
            <a:pPr algn="r"/>
            <a:r>
              <a:rPr lang="fa-IR" sz="1400" dirty="0">
                <a:cs typeface="B Nazanin" pitchFamily="2" charset="-78"/>
              </a:rPr>
              <a:t>نقشه 3- بافت شیراز در دوره زندیه</a:t>
            </a:r>
            <a:endParaRPr lang="en-US" sz="1400" dirty="0">
              <a:cs typeface="B Nazanin" pitchFamily="2" charset="-78"/>
            </a:endParaRPr>
          </a:p>
        </p:txBody>
      </p:sp>
      <p:sp>
        <p:nvSpPr>
          <p:cNvPr id="13" name="TextBox 12"/>
          <p:cNvSpPr txBox="1"/>
          <p:nvPr/>
        </p:nvSpPr>
        <p:spPr>
          <a:xfrm>
            <a:off x="3810000" y="2438400"/>
            <a:ext cx="2362200" cy="307777"/>
          </a:xfrm>
          <a:prstGeom prst="rect">
            <a:avLst/>
          </a:prstGeom>
          <a:noFill/>
        </p:spPr>
        <p:txBody>
          <a:bodyPr wrap="square" rtlCol="0">
            <a:spAutoFit/>
          </a:bodyPr>
          <a:lstStyle/>
          <a:p>
            <a:pPr algn="r"/>
            <a:r>
              <a:rPr lang="fa-IR" sz="1400" dirty="0">
                <a:cs typeface="B Nazanin" pitchFamily="2" charset="-78"/>
              </a:rPr>
              <a:t>نقشه 4 – بافت قدیم شیراز</a:t>
            </a:r>
            <a:endParaRPr lang="en-US" sz="1400" dirty="0">
              <a:cs typeface="B Nazanin" pitchFamily="2" charset="-78"/>
            </a:endParaRPr>
          </a:p>
        </p:txBody>
      </p:sp>
      <p:sp>
        <p:nvSpPr>
          <p:cNvPr id="14" name="TextBox 13"/>
          <p:cNvSpPr txBox="1"/>
          <p:nvPr/>
        </p:nvSpPr>
        <p:spPr>
          <a:xfrm>
            <a:off x="3505200" y="3048000"/>
            <a:ext cx="2667000" cy="307777"/>
          </a:xfrm>
          <a:prstGeom prst="rect">
            <a:avLst/>
          </a:prstGeom>
          <a:noFill/>
        </p:spPr>
        <p:txBody>
          <a:bodyPr wrap="square" rtlCol="0">
            <a:spAutoFit/>
          </a:bodyPr>
          <a:lstStyle/>
          <a:p>
            <a:pPr algn="r"/>
            <a:r>
              <a:rPr lang="fa-IR" sz="1400" dirty="0">
                <a:cs typeface="B Nazanin" pitchFamily="2" charset="-78"/>
              </a:rPr>
              <a:t>نقشه 6 – تلفیق بافت جدید و قدیم شیراز</a:t>
            </a:r>
            <a:endParaRPr lang="en-US" sz="1400" dirty="0">
              <a:cs typeface="B Nazanin" pitchFamily="2" charset="-78"/>
            </a:endParaRPr>
          </a:p>
        </p:txBody>
      </p:sp>
      <p:sp>
        <p:nvSpPr>
          <p:cNvPr id="15" name="TextBox 14"/>
          <p:cNvSpPr txBox="1"/>
          <p:nvPr/>
        </p:nvSpPr>
        <p:spPr>
          <a:xfrm>
            <a:off x="3886200" y="2743199"/>
            <a:ext cx="2286000" cy="307777"/>
          </a:xfrm>
          <a:prstGeom prst="rect">
            <a:avLst/>
          </a:prstGeom>
          <a:noFill/>
        </p:spPr>
        <p:txBody>
          <a:bodyPr wrap="square" rtlCol="0">
            <a:spAutoFit/>
          </a:bodyPr>
          <a:lstStyle/>
          <a:p>
            <a:pPr algn="r"/>
            <a:r>
              <a:rPr lang="fa-IR" sz="1400" dirty="0">
                <a:cs typeface="B Nazanin" pitchFamily="2" charset="-78"/>
              </a:rPr>
              <a:t>نقشه 5 – بافت جدید شیراز</a:t>
            </a:r>
            <a:endParaRPr lang="en-US" sz="1400" dirty="0">
              <a:cs typeface="B Nazanin" pitchFamily="2" charset="-78"/>
            </a:endParaRPr>
          </a:p>
        </p:txBody>
      </p:sp>
      <p:sp>
        <p:nvSpPr>
          <p:cNvPr id="16" name="TextBox 15"/>
          <p:cNvSpPr txBox="1"/>
          <p:nvPr/>
        </p:nvSpPr>
        <p:spPr>
          <a:xfrm>
            <a:off x="2819400" y="3352799"/>
            <a:ext cx="3352800" cy="307777"/>
          </a:xfrm>
          <a:prstGeom prst="rect">
            <a:avLst/>
          </a:prstGeom>
          <a:noFill/>
        </p:spPr>
        <p:txBody>
          <a:bodyPr wrap="square" rtlCol="0">
            <a:spAutoFit/>
          </a:bodyPr>
          <a:lstStyle/>
          <a:p>
            <a:pPr algn="r"/>
            <a:r>
              <a:rPr lang="fa-IR" sz="1400" dirty="0">
                <a:cs typeface="B Nazanin" pitchFamily="2" charset="-78"/>
              </a:rPr>
              <a:t>نقشه 7 – بافت قدیم کاشان</a:t>
            </a:r>
            <a:endParaRPr lang="en-US" sz="1400" dirty="0">
              <a:cs typeface="B Nazanin" pitchFamily="2" charset="-78"/>
            </a:endParaRPr>
          </a:p>
        </p:txBody>
      </p:sp>
      <p:sp>
        <p:nvSpPr>
          <p:cNvPr id="17" name="TextBox 16"/>
          <p:cNvSpPr txBox="1"/>
          <p:nvPr/>
        </p:nvSpPr>
        <p:spPr>
          <a:xfrm>
            <a:off x="3581400" y="3657600"/>
            <a:ext cx="2590800" cy="307777"/>
          </a:xfrm>
          <a:prstGeom prst="rect">
            <a:avLst/>
          </a:prstGeom>
          <a:noFill/>
        </p:spPr>
        <p:txBody>
          <a:bodyPr wrap="square" rtlCol="0">
            <a:spAutoFit/>
          </a:bodyPr>
          <a:lstStyle/>
          <a:p>
            <a:pPr algn="r"/>
            <a:r>
              <a:rPr lang="fa-IR" sz="1400" dirty="0">
                <a:cs typeface="B Nazanin" pitchFamily="2" charset="-78"/>
              </a:rPr>
              <a:t>نقشه 8 – بافت جدید کاشان</a:t>
            </a:r>
            <a:endParaRPr lang="en-US" sz="1400" dirty="0">
              <a:cs typeface="B Nazanin" pitchFamily="2" charset="-78"/>
            </a:endParaRPr>
          </a:p>
        </p:txBody>
      </p:sp>
      <p:sp>
        <p:nvSpPr>
          <p:cNvPr id="18" name="TextBox 17"/>
          <p:cNvSpPr txBox="1"/>
          <p:nvPr/>
        </p:nvSpPr>
        <p:spPr>
          <a:xfrm>
            <a:off x="4038600" y="4267199"/>
            <a:ext cx="2133600" cy="307777"/>
          </a:xfrm>
          <a:prstGeom prst="rect">
            <a:avLst/>
          </a:prstGeom>
          <a:noFill/>
        </p:spPr>
        <p:txBody>
          <a:bodyPr wrap="square" rtlCol="0">
            <a:spAutoFit/>
          </a:bodyPr>
          <a:lstStyle/>
          <a:p>
            <a:pPr algn="r"/>
            <a:r>
              <a:rPr lang="fa-IR" sz="1400" dirty="0">
                <a:cs typeface="B Nazanin" pitchFamily="2" charset="-78"/>
              </a:rPr>
              <a:t>نقشه 10 – بافت قدیم لاهیجان</a:t>
            </a:r>
            <a:endParaRPr lang="en-US" sz="1400" dirty="0">
              <a:cs typeface="B Nazanin" pitchFamily="2" charset="-78"/>
            </a:endParaRPr>
          </a:p>
        </p:txBody>
      </p:sp>
      <p:sp>
        <p:nvSpPr>
          <p:cNvPr id="19" name="TextBox 18"/>
          <p:cNvSpPr txBox="1"/>
          <p:nvPr/>
        </p:nvSpPr>
        <p:spPr>
          <a:xfrm>
            <a:off x="3581400" y="3962400"/>
            <a:ext cx="2590800" cy="307777"/>
          </a:xfrm>
          <a:prstGeom prst="rect">
            <a:avLst/>
          </a:prstGeom>
          <a:noFill/>
        </p:spPr>
        <p:txBody>
          <a:bodyPr wrap="square" rtlCol="0">
            <a:spAutoFit/>
          </a:bodyPr>
          <a:lstStyle/>
          <a:p>
            <a:pPr algn="r"/>
            <a:r>
              <a:rPr lang="fa-IR" sz="1400" dirty="0">
                <a:cs typeface="B Nazanin" pitchFamily="2" charset="-78"/>
              </a:rPr>
              <a:t>نقشه 9 – تلفیق بافت جدید و قدیم کاشان</a:t>
            </a:r>
            <a:endParaRPr lang="en-US" sz="1400" dirty="0">
              <a:cs typeface="B Nazanin" pitchFamily="2" charset="-78"/>
            </a:endParaRPr>
          </a:p>
        </p:txBody>
      </p:sp>
      <p:sp>
        <p:nvSpPr>
          <p:cNvPr id="20" name="TextBox 19"/>
          <p:cNvSpPr txBox="1"/>
          <p:nvPr/>
        </p:nvSpPr>
        <p:spPr>
          <a:xfrm>
            <a:off x="3733800" y="4546683"/>
            <a:ext cx="2438400" cy="307777"/>
          </a:xfrm>
          <a:prstGeom prst="rect">
            <a:avLst/>
          </a:prstGeom>
          <a:noFill/>
        </p:spPr>
        <p:txBody>
          <a:bodyPr wrap="square" rtlCol="0">
            <a:spAutoFit/>
          </a:bodyPr>
          <a:lstStyle/>
          <a:p>
            <a:pPr algn="r"/>
            <a:r>
              <a:rPr lang="fa-IR" sz="1400" dirty="0">
                <a:cs typeface="B Nazanin" pitchFamily="2" charset="-78"/>
              </a:rPr>
              <a:t>نقشه 11- بافت جدید لاهیجان</a:t>
            </a:r>
            <a:endParaRPr lang="en-US" sz="1400" dirty="0">
              <a:cs typeface="B Nazanin" pitchFamily="2" charset="-78"/>
            </a:endParaRPr>
          </a:p>
        </p:txBody>
      </p:sp>
      <p:sp>
        <p:nvSpPr>
          <p:cNvPr id="21" name="TextBox 20"/>
          <p:cNvSpPr txBox="1"/>
          <p:nvPr/>
        </p:nvSpPr>
        <p:spPr>
          <a:xfrm>
            <a:off x="3505200" y="4851484"/>
            <a:ext cx="2667000" cy="307777"/>
          </a:xfrm>
          <a:prstGeom prst="rect">
            <a:avLst/>
          </a:prstGeom>
          <a:noFill/>
        </p:spPr>
        <p:txBody>
          <a:bodyPr wrap="square" rtlCol="0">
            <a:spAutoFit/>
          </a:bodyPr>
          <a:lstStyle/>
          <a:p>
            <a:pPr algn="r"/>
            <a:r>
              <a:rPr lang="fa-IR" sz="1400" dirty="0">
                <a:cs typeface="B Nazanin" pitchFamily="2" charset="-78"/>
              </a:rPr>
              <a:t>نقشه 12 – بافت تاریخی سمنان</a:t>
            </a:r>
            <a:endParaRPr lang="en-US" sz="1400" dirty="0">
              <a:cs typeface="B Nazanin" pitchFamily="2" charset="-78"/>
            </a:endParaRPr>
          </a:p>
        </p:txBody>
      </p:sp>
      <p:sp>
        <p:nvSpPr>
          <p:cNvPr id="22" name="TextBox 21"/>
          <p:cNvSpPr txBox="1"/>
          <p:nvPr/>
        </p:nvSpPr>
        <p:spPr>
          <a:xfrm>
            <a:off x="3352800" y="5156284"/>
            <a:ext cx="2819400" cy="307777"/>
          </a:xfrm>
          <a:prstGeom prst="rect">
            <a:avLst/>
          </a:prstGeom>
          <a:noFill/>
        </p:spPr>
        <p:txBody>
          <a:bodyPr wrap="square" rtlCol="0">
            <a:spAutoFit/>
          </a:bodyPr>
          <a:lstStyle/>
          <a:p>
            <a:pPr algn="r"/>
            <a:r>
              <a:rPr lang="fa-IR" sz="1400" dirty="0">
                <a:cs typeface="B Nazanin" pitchFamily="2" charset="-78"/>
              </a:rPr>
              <a:t>نقشه 13 – تلفیق بافت جدید و قدیم سمنان</a:t>
            </a:r>
            <a:endParaRPr lang="en-US" sz="1400" dirty="0">
              <a:cs typeface="B Nazanin" pitchFamily="2" charset="-78"/>
            </a:endParaRPr>
          </a:p>
        </p:txBody>
      </p:sp>
      <p:sp>
        <p:nvSpPr>
          <p:cNvPr id="23" name="TextBox 22"/>
          <p:cNvSpPr txBox="1"/>
          <p:nvPr/>
        </p:nvSpPr>
        <p:spPr>
          <a:xfrm>
            <a:off x="3657600" y="5461083"/>
            <a:ext cx="2514600" cy="307777"/>
          </a:xfrm>
          <a:prstGeom prst="rect">
            <a:avLst/>
          </a:prstGeom>
          <a:noFill/>
        </p:spPr>
        <p:txBody>
          <a:bodyPr wrap="square" rtlCol="0">
            <a:spAutoFit/>
          </a:bodyPr>
          <a:lstStyle/>
          <a:p>
            <a:pPr algn="r"/>
            <a:r>
              <a:rPr lang="fa-IR" sz="1400" dirty="0">
                <a:cs typeface="B Nazanin" pitchFamily="2" charset="-78"/>
              </a:rPr>
              <a:t>نقشه 14 – توسعه جدید سمنان</a:t>
            </a:r>
            <a:endParaRPr lang="en-US" sz="1400" dirty="0">
              <a:cs typeface="B Nazanin" pitchFamily="2" charset="-78"/>
            </a:endParaRPr>
          </a:p>
        </p:txBody>
      </p:sp>
      <p:sp>
        <p:nvSpPr>
          <p:cNvPr id="24" name="TextBox 23"/>
          <p:cNvSpPr txBox="1"/>
          <p:nvPr/>
        </p:nvSpPr>
        <p:spPr>
          <a:xfrm>
            <a:off x="2819400" y="5765884"/>
            <a:ext cx="3352800" cy="307777"/>
          </a:xfrm>
          <a:prstGeom prst="rect">
            <a:avLst/>
          </a:prstGeom>
          <a:noFill/>
        </p:spPr>
        <p:txBody>
          <a:bodyPr wrap="square" rtlCol="0">
            <a:spAutoFit/>
          </a:bodyPr>
          <a:lstStyle/>
          <a:p>
            <a:pPr algn="r"/>
            <a:r>
              <a:rPr lang="fa-IR" sz="1400" dirty="0">
                <a:cs typeface="B Nazanin" pitchFamily="2" charset="-78"/>
              </a:rPr>
              <a:t>نقشه 15 – تلفیق بافت جدید و قدیم یزد</a:t>
            </a:r>
            <a:endParaRPr lang="en-US" sz="1400" dirty="0">
              <a:cs typeface="B Nazanin" pitchFamily="2" charset="-78"/>
            </a:endParaRPr>
          </a:p>
        </p:txBody>
      </p:sp>
      <p:sp>
        <p:nvSpPr>
          <p:cNvPr id="26" name="TextBox 25"/>
          <p:cNvSpPr txBox="1"/>
          <p:nvPr/>
        </p:nvSpPr>
        <p:spPr>
          <a:xfrm>
            <a:off x="3200400" y="6070683"/>
            <a:ext cx="2971800" cy="307777"/>
          </a:xfrm>
          <a:prstGeom prst="rect">
            <a:avLst/>
          </a:prstGeom>
          <a:noFill/>
        </p:spPr>
        <p:txBody>
          <a:bodyPr wrap="square" rtlCol="0">
            <a:spAutoFit/>
          </a:bodyPr>
          <a:lstStyle/>
          <a:p>
            <a:pPr algn="r"/>
            <a:r>
              <a:rPr lang="fa-IR" sz="1400" dirty="0">
                <a:cs typeface="B Nazanin" pitchFamily="2" charset="-78"/>
              </a:rPr>
              <a:t>نقشه 16 – تحول میدان امیر چخماق یزد</a:t>
            </a:r>
            <a:endParaRPr lang="en-US" sz="1400" dirty="0">
              <a:cs typeface="B Nazanin" pitchFamily="2" charset="-78"/>
            </a:endParaRPr>
          </a:p>
        </p:txBody>
      </p:sp>
      <p:sp>
        <p:nvSpPr>
          <p:cNvPr id="39" name="TextBox 38"/>
          <p:cNvSpPr txBox="1"/>
          <p:nvPr/>
        </p:nvSpPr>
        <p:spPr>
          <a:xfrm>
            <a:off x="3810000" y="6375484"/>
            <a:ext cx="2362200" cy="307777"/>
          </a:xfrm>
          <a:prstGeom prst="rect">
            <a:avLst/>
          </a:prstGeom>
          <a:noFill/>
        </p:spPr>
        <p:txBody>
          <a:bodyPr wrap="square" rtlCol="0">
            <a:spAutoFit/>
          </a:bodyPr>
          <a:lstStyle/>
          <a:p>
            <a:pPr algn="r"/>
            <a:r>
              <a:rPr lang="fa-IR" sz="1400" dirty="0">
                <a:cs typeface="B Nazanin" pitchFamily="2" charset="-78"/>
              </a:rPr>
              <a:t>نقشه 17 – طرح هندسی شهر همدان</a:t>
            </a:r>
            <a:endParaRPr lang="en-US" sz="1400" dirty="0">
              <a:cs typeface="B Nazanin" pitchFamily="2" charset="-78"/>
            </a:endParaRPr>
          </a:p>
        </p:txBody>
      </p:sp>
      <p:sp>
        <p:nvSpPr>
          <p:cNvPr id="40" name="TextBox 39"/>
          <p:cNvSpPr txBox="1"/>
          <p:nvPr/>
        </p:nvSpPr>
        <p:spPr>
          <a:xfrm>
            <a:off x="2667000" y="6680284"/>
            <a:ext cx="3505200" cy="307777"/>
          </a:xfrm>
          <a:prstGeom prst="rect">
            <a:avLst/>
          </a:prstGeom>
          <a:noFill/>
        </p:spPr>
        <p:txBody>
          <a:bodyPr wrap="square" rtlCol="0">
            <a:spAutoFit/>
          </a:bodyPr>
          <a:lstStyle/>
          <a:p>
            <a:pPr algn="r"/>
            <a:r>
              <a:rPr lang="fa-IR" sz="1400" dirty="0">
                <a:cs typeface="B Nazanin" pitchFamily="2" charset="-78"/>
              </a:rPr>
              <a:t>نقشه 18 – تلفیق بافت جدید و قدیم همدان</a:t>
            </a:r>
            <a:endParaRPr lang="en-US" sz="1400" dirty="0">
              <a:cs typeface="B Nazanin" pitchFamily="2" charset="-78"/>
            </a:endParaRPr>
          </a:p>
        </p:txBody>
      </p:sp>
      <p:sp>
        <p:nvSpPr>
          <p:cNvPr id="41" name="TextBox 40"/>
          <p:cNvSpPr txBox="1"/>
          <p:nvPr/>
        </p:nvSpPr>
        <p:spPr>
          <a:xfrm>
            <a:off x="3810000" y="6985083"/>
            <a:ext cx="2362200" cy="307777"/>
          </a:xfrm>
          <a:prstGeom prst="rect">
            <a:avLst/>
          </a:prstGeom>
          <a:noFill/>
        </p:spPr>
        <p:txBody>
          <a:bodyPr wrap="square" rtlCol="0">
            <a:spAutoFit/>
          </a:bodyPr>
          <a:lstStyle/>
          <a:p>
            <a:pPr algn="r"/>
            <a:r>
              <a:rPr lang="fa-IR" sz="1400" dirty="0">
                <a:cs typeface="B Nazanin" pitchFamily="2" charset="-78"/>
              </a:rPr>
              <a:t>نقشه 19 – بافت قدیم اصفهان</a:t>
            </a:r>
            <a:endParaRPr lang="en-US" sz="1400" dirty="0">
              <a:cs typeface="B Nazanin" pitchFamily="2" charset="-78"/>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just" rtl="1">
              <a:lnSpc>
                <a:spcPct val="150000"/>
              </a:lnSpc>
            </a:pPr>
            <a:endParaRPr lang="fa-IR" sz="1400" dirty="0">
              <a:solidFill>
                <a:schemeClr val="tx1"/>
              </a:solidFill>
              <a:cs typeface="B Nazanin" pitchFamily="2" charset="-78"/>
            </a:endParaRPr>
          </a:p>
          <a:p>
            <a:pPr algn="just" rtl="1">
              <a:lnSpc>
                <a:spcPct val="150000"/>
              </a:lnSpc>
            </a:pPr>
            <a:r>
              <a:rPr lang="fa-IR" sz="1600" b="1" dirty="0">
                <a:solidFill>
                  <a:schemeClr val="tx1"/>
                </a:solidFill>
                <a:cs typeface="B Nazanin" pitchFamily="2" charset="-78"/>
              </a:rPr>
              <a:t>شيوه هاي مناسب تأمين مالي: </a:t>
            </a:r>
          </a:p>
          <a:p>
            <a:pPr algn="just" rtl="1">
              <a:lnSpc>
                <a:spcPct val="150000"/>
              </a:lnSpc>
            </a:pPr>
            <a:r>
              <a:rPr lang="fa-IR" sz="1400" dirty="0">
                <a:solidFill>
                  <a:schemeClr val="tx1"/>
                </a:solidFill>
                <a:cs typeface="B Nazanin" pitchFamily="2" charset="-78"/>
              </a:rPr>
              <a:t>نرخ بازده پائين و بالابودن خطر سرمايه گذاري طرحهاي ساماندهي بافتهاي ناکارآمد و فرسوده باعث مي شود که دولتها و حکومتهاي محلي در فرآيند ساخت و ساز بافتهاي فرسوده درون شهري دخالت کنند، و با پرداخت يارانه و اعطاي اعتبارات از اين طرحها حمايت کنند. </a:t>
            </a:r>
          </a:p>
          <a:p>
            <a:pPr algn="just" rtl="1">
              <a:lnSpc>
                <a:spcPct val="150000"/>
              </a:lnSpc>
            </a:pPr>
            <a:r>
              <a:rPr lang="fa-IR" sz="1400" dirty="0">
                <a:solidFill>
                  <a:schemeClr val="tx1"/>
                </a:solidFill>
                <a:cs typeface="B Nazanin" pitchFamily="2" charset="-78"/>
              </a:rPr>
              <a:t>اين حمايت به شکل سرمايه گذاري مستقيم در طي دوره اي که آزادسازي تکميل نشده است، به منظور کاهش خطر پروژه و به شکل پرداخت اعتبارات يارانه براي بالابردن نرخ بازده پروژه صورت مي گيرد. در تجربه موجود در ايران به منظور تأمين مالي اين طرحها از محل بودجه عمومي، مشارکت با بانکها، و انتشار اوراق مشارکت استفاده شده است. </a:t>
            </a:r>
            <a:endParaRPr lang="en-US" sz="1400"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تجربه جهاني حاکي از نوع سازماندهي متفاوت کار، و استفاده از قالب تعاوني (تعاوني مشترک ساکنان، تأمين مالي کنندگان و مقامات محلي) براي توسعه ساخت و ساز در بافتهاي فرسوده شهري است. اين نوع سازماندهي مي بايد در کشور ما نيز تجربه شود. </a:t>
            </a:r>
            <a:endParaRPr lang="en-US" sz="1400"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غير از تأمين مالي از طريق بانکها، دولت، و اوراق مشارکت، تجربه موجود در ايران حاکي از ضرورت مشارکت مالکان است. ساکنان مي بايد به دو گروه مالکان ساکن و مالکان منتقل شده به مناطق بهتر شهري طبقه بندي شوند. گروه دوم معمولاً آماده سرمايه گذاري مشترک در اين مناطق اند، چرا که از امکانات بهتر مالي برخوردارند. همين مسئله در مورد دارندگان حقوق تجاري در محدوده طرح صادق است. در مورد مالکان ساکن، اوضاع متفاوت است. آنها توان مالي لازم براي مشارکت را ندارند، و در عين حال که علاقمند به برخورداري از منافع ساخت و ساز جديدند، مايلند که براي دوره ساخت و ساز، ملکي جايگزيني در اختيارشان قرار گيرد تا مشکل</a:t>
            </a: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graphicFrame>
        <p:nvGraphicFramePr>
          <p:cNvPr id="7" name="Diagram 6"/>
          <p:cNvGraphicFramePr/>
          <p:nvPr/>
        </p:nvGraphicFramePr>
        <p:xfrm>
          <a:off x="1447800" y="3048000"/>
          <a:ext cx="4114800" cy="180035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8" name="Diagram 7"/>
          <p:cNvGraphicFramePr/>
          <p:nvPr/>
        </p:nvGraphicFramePr>
        <p:xfrm>
          <a:off x="381000" y="5923491"/>
          <a:ext cx="5943600" cy="1315509"/>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9"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10" name="TextBox 9"/>
          <p:cNvSpPr txBox="1"/>
          <p:nvPr/>
        </p:nvSpPr>
        <p:spPr>
          <a:xfrm>
            <a:off x="2133600" y="4648200"/>
            <a:ext cx="2514600" cy="276999"/>
          </a:xfrm>
          <a:prstGeom prst="rect">
            <a:avLst/>
          </a:prstGeom>
          <a:noFill/>
        </p:spPr>
        <p:txBody>
          <a:bodyPr wrap="square" rtlCol="0">
            <a:spAutoFit/>
          </a:bodyPr>
          <a:lstStyle/>
          <a:p>
            <a:pPr algn="r"/>
            <a:r>
              <a:rPr lang="fa-IR" sz="1200" dirty="0">
                <a:cs typeface="B Nazanin" pitchFamily="2" charset="-78"/>
              </a:rPr>
              <a:t>عکس   15 – تامین مالی طرح ها در ایران</a:t>
            </a:r>
            <a:endParaRPr lang="en-US" sz="1200" dirty="0">
              <a:cs typeface="B Nazanin" pitchFamily="2" charset="-78"/>
            </a:endParaRPr>
          </a:p>
        </p:txBody>
      </p:sp>
      <p:sp>
        <p:nvSpPr>
          <p:cNvPr id="11" name="TextBox 10"/>
          <p:cNvSpPr txBox="1"/>
          <p:nvPr/>
        </p:nvSpPr>
        <p:spPr>
          <a:xfrm>
            <a:off x="2057400" y="7162800"/>
            <a:ext cx="2667000" cy="276999"/>
          </a:xfrm>
          <a:prstGeom prst="rect">
            <a:avLst/>
          </a:prstGeom>
          <a:noFill/>
        </p:spPr>
        <p:txBody>
          <a:bodyPr wrap="square" rtlCol="0">
            <a:spAutoFit/>
          </a:bodyPr>
          <a:lstStyle/>
          <a:p>
            <a:pPr algn="r"/>
            <a:r>
              <a:rPr lang="fa-IR" sz="1200" dirty="0">
                <a:cs typeface="B Nazanin" pitchFamily="2" charset="-78"/>
              </a:rPr>
              <a:t>عکس   16 – تامین مالی طرح ها درسایر کشور ها</a:t>
            </a:r>
            <a:endParaRPr lang="en-US" sz="1200" dirty="0">
              <a:cs typeface="B Nazanin" pitchFamily="2" charset="-78"/>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just" rtl="1">
              <a:lnSpc>
                <a:spcPct val="150000"/>
              </a:lnSpc>
            </a:pPr>
            <a:endParaRPr lang="fa-IR"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اقامت نداشته باشند. </a:t>
            </a:r>
          </a:p>
          <a:p>
            <a:pPr algn="just" rtl="1">
              <a:lnSpc>
                <a:spcPct val="150000"/>
              </a:lnSpc>
            </a:pPr>
            <a:r>
              <a:rPr lang="fa-IR" sz="1400" dirty="0">
                <a:solidFill>
                  <a:schemeClr val="tx1"/>
                </a:solidFill>
                <a:cs typeface="B Nazanin" pitchFamily="2" charset="-78"/>
              </a:rPr>
              <a:t>همچون بسياري ديگر از حوزه هاي بازار سرمايه مسکن، مي بايد پاي موسسات مالي مختلف همچون شرکتهاي بيمه عمر، صندوقهاي ذخيره، و موسسات تخصصي تأمين مالي مسکن را به اين عرصه هاي سرمايه گذاري باز کرد. موضوعي که خود فرصت طولاني ديگري را مي طلبد که به شرح آن بنشينيم: </a:t>
            </a:r>
          </a:p>
          <a:p>
            <a:pPr algn="just" rtl="1">
              <a:lnSpc>
                <a:spcPct val="150000"/>
              </a:lnSpc>
              <a:buFont typeface="Wingdings" pitchFamily="2" charset="2"/>
              <a:buChar char="ü"/>
            </a:pPr>
            <a:r>
              <a:rPr lang="fa-IR" sz="1400" dirty="0">
                <a:solidFill>
                  <a:schemeClr val="tx1"/>
                </a:solidFill>
                <a:cs typeface="B Nazanin" pitchFamily="2" charset="-78"/>
              </a:rPr>
              <a:t>افزايش سرمايه شرکت از محل واريز نقدي و غيرنقدي سرمايه توسط سهام داران. </a:t>
            </a:r>
          </a:p>
          <a:p>
            <a:pPr algn="just" rtl="1">
              <a:lnSpc>
                <a:spcPct val="150000"/>
              </a:lnSpc>
              <a:buFont typeface="Wingdings" pitchFamily="2" charset="2"/>
              <a:buChar char="ü"/>
            </a:pPr>
            <a:r>
              <a:rPr lang="fa-IR" sz="1400" dirty="0">
                <a:solidFill>
                  <a:schemeClr val="tx1"/>
                </a:solidFill>
                <a:cs typeface="B Nazanin" pitchFamily="2" charset="-78"/>
              </a:rPr>
              <a:t>تشکيل شرکت سهامي عام و واگذاري اولويت خريد سهام شرکت به فروشندگان املاک و ساکنان.</a:t>
            </a:r>
          </a:p>
          <a:p>
            <a:pPr algn="just" rtl="1">
              <a:lnSpc>
                <a:spcPct val="150000"/>
              </a:lnSpc>
              <a:buFont typeface="Wingdings" pitchFamily="2" charset="2"/>
              <a:buChar char="ü"/>
            </a:pPr>
            <a:r>
              <a:rPr lang="fa-IR" sz="1400" dirty="0">
                <a:solidFill>
                  <a:schemeClr val="tx1"/>
                </a:solidFill>
                <a:cs typeface="B Nazanin" pitchFamily="2" charset="-78"/>
              </a:rPr>
              <a:t>تشکيل شرکت سهامي عام و فروش سهام عادي به عموم مردم با اختيار فروش سهام به قيمت اسمي و سود برابر با سود سپرده بانکي بلندمدت توسط مجري طرح (سهام همراه با حق فروش</a:t>
            </a:r>
            <a:r>
              <a:rPr lang="en-US" sz="1400" dirty="0">
                <a:solidFill>
                  <a:schemeClr val="tx1"/>
                </a:solidFill>
                <a:cs typeface="B Nazanin" pitchFamily="2" charset="-78"/>
              </a:rPr>
              <a:t> </a:t>
            </a:r>
            <a:r>
              <a:rPr lang="fa-IR" sz="1400" dirty="0">
                <a:solidFill>
                  <a:schemeClr val="tx1"/>
                </a:solidFill>
                <a:cs typeface="B Nazanin" pitchFamily="2" charset="-78"/>
              </a:rPr>
              <a:t>)</a:t>
            </a:r>
            <a:endParaRPr lang="en-US" sz="1400"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گرفتن وام از بانکها</a:t>
            </a:r>
          </a:p>
          <a:p>
            <a:pPr algn="just" rtl="1">
              <a:lnSpc>
                <a:spcPct val="150000"/>
              </a:lnSpc>
              <a:buFont typeface="Wingdings" pitchFamily="2" charset="2"/>
              <a:buChar char="ü"/>
            </a:pPr>
            <a:r>
              <a:rPr lang="fa-IR" sz="1400" dirty="0">
                <a:solidFill>
                  <a:schemeClr val="tx1"/>
                </a:solidFill>
                <a:cs typeface="B Nazanin" pitchFamily="2" charset="-78"/>
              </a:rPr>
              <a:t>گرفتن وام از بانکها با حق مشارکت در افزايش سرمايه بعدي به قيمت پذيره نويسي از قبل تضمين شده </a:t>
            </a:r>
            <a:endParaRPr lang="en-US" sz="1400"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گرفتن وام از بانکها با ضمانت پرداخت توسط مجري طرح و شرکاي ديگر سرمايه گذار. </a:t>
            </a:r>
          </a:p>
          <a:p>
            <a:pPr algn="just" rtl="1">
              <a:lnSpc>
                <a:spcPct val="150000"/>
              </a:lnSpc>
              <a:buFont typeface="Wingdings" pitchFamily="2" charset="2"/>
              <a:buChar char="ü"/>
            </a:pPr>
            <a:r>
              <a:rPr lang="fa-IR" sz="1400" dirty="0">
                <a:solidFill>
                  <a:schemeClr val="tx1"/>
                </a:solidFill>
                <a:cs typeface="B Nazanin" pitchFamily="2" charset="-78"/>
              </a:rPr>
              <a:t>قرارداد مشارکت در واحدهاي مسکوني و تجاري با ساکنان و سرمايه گذاران. </a:t>
            </a:r>
          </a:p>
          <a:p>
            <a:pPr algn="just" rtl="1">
              <a:lnSpc>
                <a:spcPct val="150000"/>
              </a:lnSpc>
              <a:buFont typeface="Wingdings" pitchFamily="2" charset="2"/>
              <a:buChar char="ü"/>
            </a:pPr>
            <a:r>
              <a:rPr lang="fa-IR" sz="1400" dirty="0">
                <a:solidFill>
                  <a:schemeClr val="tx1"/>
                </a:solidFill>
                <a:cs typeface="B Nazanin" pitchFamily="2" charset="-78"/>
              </a:rPr>
              <a:t>معاوضه زمين با زمين معادل متراژ کمتر (بستگي به وضعيت محلي زمين در وضعيت جديد) بشرط ساخت طبق کاربري و طرح مصوب (مخصوص ساکنان داراي امکانات مالي). </a:t>
            </a:r>
          </a:p>
          <a:p>
            <a:pPr algn="just" rtl="1">
              <a:lnSpc>
                <a:spcPct val="150000"/>
              </a:lnSpc>
              <a:buFont typeface="Wingdings" pitchFamily="2" charset="2"/>
              <a:buChar char="ü"/>
            </a:pPr>
            <a:r>
              <a:rPr lang="fa-IR" sz="1400" dirty="0">
                <a:solidFill>
                  <a:schemeClr val="tx1"/>
                </a:solidFill>
                <a:cs typeface="B Nazanin" pitchFamily="2" charset="-78"/>
              </a:rPr>
              <a:t>انتشار اوراق مشارکت در عمران اراضي درون بافت فرسوده با ضمانت مجري طرح يا دولت و مقامات محلي. </a:t>
            </a:r>
          </a:p>
          <a:p>
            <a:pPr algn="just" rtl="1">
              <a:lnSpc>
                <a:spcPct val="150000"/>
              </a:lnSpc>
              <a:buFont typeface="Wingdings" pitchFamily="2" charset="2"/>
              <a:buChar char="ü"/>
            </a:pPr>
            <a:endParaRPr lang="fa-IR" sz="1400" dirty="0">
              <a:solidFill>
                <a:schemeClr val="tx1"/>
              </a:solidFill>
              <a:cs typeface="B Nazanin" pitchFamily="2" charset="-78"/>
            </a:endParaRPr>
          </a:p>
          <a:p>
            <a:pPr algn="just" rtl="1">
              <a:lnSpc>
                <a:spcPct val="150000"/>
              </a:lnSpc>
              <a:buFont typeface="Wingdings" pitchFamily="2" charset="2"/>
              <a:buChar char="ü"/>
            </a:pPr>
            <a:endParaRPr lang="fa-IR" sz="1400" b="1"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
        <p:nvSpPr>
          <p:cNvPr id="7"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just" rtl="1">
              <a:lnSpc>
                <a:spcPct val="150000"/>
              </a:lnSpc>
            </a:pPr>
            <a:endParaRPr lang="fa-IR" sz="1400" dirty="0">
              <a:solidFill>
                <a:schemeClr val="tx1"/>
              </a:solidFill>
              <a:cs typeface="B Nazanin" pitchFamily="2" charset="-78"/>
            </a:endParaRPr>
          </a:p>
          <a:p>
            <a:pPr algn="just" rtl="1">
              <a:lnSpc>
                <a:spcPct val="150000"/>
              </a:lnSpc>
            </a:pPr>
            <a:r>
              <a:rPr lang="fa-IR" sz="1600" b="1" dirty="0">
                <a:solidFill>
                  <a:schemeClr val="tx1"/>
                </a:solidFill>
                <a:cs typeface="B Nazanin" pitchFamily="2" charset="-78"/>
              </a:rPr>
              <a:t>بررسي مديريت در امر بازسازي، بهسازي و مرمت :</a:t>
            </a:r>
          </a:p>
          <a:p>
            <a:pPr algn="just" rtl="1">
              <a:lnSpc>
                <a:spcPct val="150000"/>
              </a:lnSpc>
            </a:pPr>
            <a:endParaRPr lang="fa-IR" sz="1200" b="1"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براساس اصل تمركز مديريت و تكثر، ضرورت دارد مديريت متمركز و واحد باشد و نظارت متكثر و متعدد پيش بيني شود، نظام نظارت ضمن اينكه داراي سازوكارهاي روشمند و نهادينه مي باشد بايد داراي تعدد و تكثر بوده و با ابزارها و اهرمهاي متفاوت و در مقياسهاي مختلف بر مداخله ها و فعاليتها (فرايند طراحي و اجرا) نظارت نمايد.</a:t>
            </a:r>
          </a:p>
          <a:p>
            <a:pPr algn="just" rtl="1">
              <a:lnSpc>
                <a:spcPct val="150000"/>
              </a:lnSpc>
            </a:pPr>
            <a:r>
              <a:rPr lang="fa-IR" sz="1400" dirty="0">
                <a:solidFill>
                  <a:schemeClr val="tx1"/>
                </a:solidFill>
                <a:cs typeface="B Nazanin" pitchFamily="2" charset="-78"/>
              </a:rPr>
              <a:t>در طرحهاي تفصيلي ويژه بافت قديم كه از ويژگيهاي خاصي برخوردار مي باشد، تركيب مديريت از طراحي تا اجرا متفاوت بوده بنابراين ارگانهايي مانند شهرداري، اداره كل ميراث فرهنگي استان، سازمان عمران و بهسازي، سازمان مسكن و شهرسازي استان اداره كل اوقاف استان، شوراي اسلامي شهر، سازمانهاي مسئول در تأسيسات زيربنايي شهري در اجراي پروژه ها داراي مشاركت خواهند بود.</a:t>
            </a:r>
          </a:p>
          <a:p>
            <a:pPr algn="just" rtl="1">
              <a:lnSpc>
                <a:spcPct val="150000"/>
              </a:lnSpc>
            </a:pPr>
            <a:r>
              <a:rPr lang="fa-IR" sz="1400" dirty="0">
                <a:solidFill>
                  <a:schemeClr val="tx1"/>
                </a:solidFill>
                <a:cs typeface="B Nazanin" pitchFamily="2" charset="-78"/>
              </a:rPr>
              <a:t>بنابراين ضرورت ايجاد تشكلي از سازمانهاي ذيربط جهت ساماندهي امر فوق با اهدافي به شرح ذيل قابل توصيه و ضروري مي باشد:</a:t>
            </a:r>
          </a:p>
          <a:p>
            <a:pPr algn="just" rtl="1">
              <a:lnSpc>
                <a:spcPct val="150000"/>
              </a:lnSpc>
              <a:buFont typeface="Wingdings" pitchFamily="2" charset="2"/>
              <a:buChar char="ü"/>
            </a:pPr>
            <a:r>
              <a:rPr lang="fa-IR" sz="1400" dirty="0">
                <a:solidFill>
                  <a:schemeClr val="tx1"/>
                </a:solidFill>
                <a:cs typeface="B Nazanin" pitchFamily="2" charset="-78"/>
              </a:rPr>
              <a:t>تشويق مشاركت مردم و بخش خصوصي</a:t>
            </a:r>
          </a:p>
          <a:p>
            <a:pPr algn="just" rtl="1">
              <a:lnSpc>
                <a:spcPct val="150000"/>
              </a:lnSpc>
              <a:buFont typeface="Wingdings" pitchFamily="2" charset="2"/>
              <a:buChar char="ü"/>
            </a:pPr>
            <a:r>
              <a:rPr lang="fa-IR" sz="1400" dirty="0">
                <a:solidFill>
                  <a:schemeClr val="tx1"/>
                </a:solidFill>
                <a:cs typeface="B Nazanin" pitchFamily="2" charset="-78"/>
              </a:rPr>
              <a:t>تعيين تركيب مناسب مديريت براي هر محدوده از مطالعات جهت تقسيم كار</a:t>
            </a:r>
          </a:p>
          <a:p>
            <a:pPr algn="just" rtl="1">
              <a:lnSpc>
                <a:spcPct val="150000"/>
              </a:lnSpc>
              <a:buFont typeface="Wingdings" pitchFamily="2" charset="2"/>
              <a:buChar char="ü"/>
            </a:pPr>
            <a:r>
              <a:rPr lang="fa-IR" sz="1400" dirty="0">
                <a:solidFill>
                  <a:schemeClr val="tx1"/>
                </a:solidFill>
                <a:cs typeface="B Nazanin" pitchFamily="2" charset="-78"/>
              </a:rPr>
              <a:t>شناسايي كليه گروههاي ذينفع در محدوده مطالعاتي و ترغيب آنها از طريق ايجاد انگيزه هاي مالي جهت مشاركت در مراحل مختلف اجرا تا بهره برداري </a:t>
            </a:r>
          </a:p>
          <a:p>
            <a:pPr algn="just" rtl="1">
              <a:lnSpc>
                <a:spcPct val="150000"/>
              </a:lnSpc>
            </a:pPr>
            <a:endParaRPr lang="fa-IR" sz="1400" dirty="0">
              <a:solidFill>
                <a:schemeClr val="tx1"/>
              </a:solidFill>
              <a:cs typeface="B Nazanin" pitchFamily="2" charset="-78"/>
            </a:endParaRPr>
          </a:p>
          <a:p>
            <a:pPr algn="just" rtl="1">
              <a:lnSpc>
                <a:spcPct val="150000"/>
              </a:lnSpc>
            </a:pPr>
            <a:r>
              <a:rPr lang="fa-IR" sz="1400" u="sng" dirty="0">
                <a:solidFill>
                  <a:schemeClr val="tx1"/>
                </a:solidFill>
                <a:cs typeface="B Nazanin" pitchFamily="2" charset="-78"/>
              </a:rPr>
              <a:t>در راستاي مداخله در بافت كهن شهري راهبردهاي پايه اي مديريت عبارتند از:</a:t>
            </a:r>
          </a:p>
          <a:p>
            <a:pPr algn="just" rtl="1">
              <a:lnSpc>
                <a:spcPct val="150000"/>
              </a:lnSpc>
              <a:buFont typeface="Wingdings" pitchFamily="2" charset="2"/>
              <a:buChar char="ü"/>
            </a:pPr>
            <a:r>
              <a:rPr lang="fa-IR" sz="1400" dirty="0">
                <a:solidFill>
                  <a:schemeClr val="tx1"/>
                </a:solidFill>
                <a:cs typeface="B Nazanin" pitchFamily="2" charset="-78"/>
              </a:rPr>
              <a:t>تمركز مديريت و تكثر نظارت</a:t>
            </a:r>
          </a:p>
          <a:p>
            <a:pPr algn="just" rtl="1">
              <a:lnSpc>
                <a:spcPct val="150000"/>
              </a:lnSpc>
              <a:buFont typeface="Wingdings" pitchFamily="2" charset="2"/>
              <a:buChar char="ü"/>
            </a:pPr>
            <a:r>
              <a:rPr lang="fa-IR" sz="1400" dirty="0">
                <a:solidFill>
                  <a:schemeClr val="tx1"/>
                </a:solidFill>
                <a:cs typeface="B Nazanin" pitchFamily="2" charset="-78"/>
              </a:rPr>
              <a:t>حمايت پايدار و ثمربخش دولتي و عمومي (حقوقي، قانوني، اعتباري و مالي و مديريت و نظارت)</a:t>
            </a:r>
          </a:p>
          <a:p>
            <a:pPr algn="just" rtl="1">
              <a:lnSpc>
                <a:spcPct val="150000"/>
              </a:lnSpc>
              <a:buFont typeface="Wingdings" pitchFamily="2" charset="2"/>
              <a:buChar char="ü"/>
            </a:pPr>
            <a:r>
              <a:rPr lang="fa-IR" sz="1400" dirty="0">
                <a:solidFill>
                  <a:schemeClr val="tx1"/>
                </a:solidFill>
                <a:cs typeface="B Nazanin" pitchFamily="2" charset="-78"/>
              </a:rPr>
              <a:t>مشاركت همگاني و چند سطحي در تصميم گيريها و فرايند توسعه و بهسازي</a:t>
            </a:r>
          </a:p>
          <a:p>
            <a:pPr algn="just" rtl="1">
              <a:lnSpc>
                <a:spcPct val="150000"/>
              </a:lnSpc>
              <a:buFont typeface="Wingdings" pitchFamily="2" charset="2"/>
              <a:buChar char="ü"/>
            </a:pPr>
            <a:r>
              <a:rPr lang="fa-IR" sz="1400" dirty="0">
                <a:solidFill>
                  <a:schemeClr val="tx1"/>
                </a:solidFill>
                <a:cs typeface="B Nazanin" pitchFamily="2" charset="-78"/>
              </a:rPr>
              <a:t>نهادينه سازي و قانونمند كردن راهبردها و روشها</a:t>
            </a:r>
          </a:p>
          <a:p>
            <a:pPr algn="just" rtl="1">
              <a:lnSpc>
                <a:spcPct val="150000"/>
              </a:lnSpc>
              <a:buFont typeface="Wingdings" pitchFamily="2" charset="2"/>
              <a:buChar char="ü"/>
            </a:pPr>
            <a:r>
              <a:rPr lang="fa-IR" sz="1400" dirty="0">
                <a:solidFill>
                  <a:schemeClr val="tx1"/>
                </a:solidFill>
                <a:cs typeface="B Nazanin" pitchFamily="2" charset="-78"/>
              </a:rPr>
              <a:t>بررسي راههاي جلب مساعدتهاي مادي و معنوي مردم و پيشنهاد آن به سازمان مجري</a:t>
            </a:r>
          </a:p>
          <a:p>
            <a:pPr algn="just" rtl="1">
              <a:lnSpc>
                <a:spcPct val="150000"/>
              </a:lnSpc>
              <a:buFont typeface="Wingdings" pitchFamily="2" charset="2"/>
              <a:buChar char="ü"/>
            </a:pPr>
            <a:r>
              <a:rPr lang="fa-IR" sz="1400" dirty="0">
                <a:solidFill>
                  <a:schemeClr val="tx1"/>
                </a:solidFill>
                <a:cs typeface="B Nazanin" pitchFamily="2" charset="-78"/>
              </a:rPr>
              <a:t>طرح ساماندهي تأسيسات شهري با مشاركت بخش خصوصي</a:t>
            </a:r>
          </a:p>
          <a:p>
            <a:pPr algn="just" rtl="1">
              <a:lnSpc>
                <a:spcPct val="150000"/>
              </a:lnSpc>
              <a:buFont typeface="Wingdings" pitchFamily="2" charset="2"/>
              <a:buChar char="ü"/>
            </a:pPr>
            <a:r>
              <a:rPr lang="fa-IR" sz="1400" dirty="0">
                <a:solidFill>
                  <a:schemeClr val="tx1"/>
                </a:solidFill>
                <a:cs typeface="B Nazanin" pitchFamily="2" charset="-78"/>
              </a:rPr>
              <a:t>تشويق مردم به مشاركت در فعاليتهاي مربوط به شناسايي، حفظ و احياي آثار تاريخي</a:t>
            </a:r>
          </a:p>
          <a:p>
            <a:pPr algn="just" rtl="1">
              <a:lnSpc>
                <a:spcPct val="150000"/>
              </a:lnSpc>
              <a:buFont typeface="Wingdings" pitchFamily="2" charset="2"/>
              <a:buChar char="ü"/>
            </a:pPr>
            <a:r>
              <a:rPr lang="fa-IR" sz="1400" dirty="0">
                <a:solidFill>
                  <a:schemeClr val="tx1"/>
                </a:solidFill>
                <a:cs typeface="B Nazanin" pitchFamily="2" charset="-78"/>
              </a:rPr>
              <a:t>در نظر گرفتن مسائل و علائق مردم در تصميم گيريها</a:t>
            </a:r>
          </a:p>
          <a:p>
            <a:pPr algn="just" rtl="1">
              <a:lnSpc>
                <a:spcPct val="150000"/>
              </a:lnSpc>
              <a:buFont typeface="Wingdings" pitchFamily="2" charset="2"/>
              <a:buChar char="ü"/>
            </a:pPr>
            <a:r>
              <a:rPr lang="fa-IR" sz="1400" dirty="0">
                <a:solidFill>
                  <a:schemeClr val="tx1"/>
                </a:solidFill>
                <a:cs typeface="B Nazanin" pitchFamily="2" charset="-78"/>
              </a:rPr>
              <a:t>تنظيم و تدوين اطلاعات مربوط به آثار تاريخي</a:t>
            </a:r>
          </a:p>
          <a:p>
            <a:pPr algn="just" rtl="1">
              <a:lnSpc>
                <a:spcPct val="150000"/>
              </a:lnSpc>
              <a:buFont typeface="Wingdings" pitchFamily="2" charset="2"/>
              <a:buChar char="ü"/>
            </a:pPr>
            <a:r>
              <a:rPr lang="fa-IR" sz="1400" dirty="0">
                <a:solidFill>
                  <a:schemeClr val="tx1"/>
                </a:solidFill>
                <a:cs typeface="B Nazanin" pitchFamily="2" charset="-78"/>
              </a:rPr>
              <a:t>توسعه فعاليتهاي تحقيقاتي در زمينه هاي ميراث فرهنگي و تشويق هنرمندان، محققان، استادكاران</a:t>
            </a:r>
          </a:p>
          <a:p>
            <a:pPr algn="just" rtl="1">
              <a:lnSpc>
                <a:spcPct val="150000"/>
              </a:lnSpc>
              <a:buFont typeface="Wingdings" pitchFamily="2" charset="2"/>
              <a:buChar char="ü"/>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buFont typeface="Wingdings" pitchFamily="2" charset="2"/>
              <a:buChar char="ü"/>
            </a:pPr>
            <a:endParaRPr lang="fa-IR" sz="1400" b="1"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
        <p:nvSpPr>
          <p:cNvPr id="7"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just" rtl="1">
              <a:lnSpc>
                <a:spcPct val="150000"/>
              </a:lnSpc>
            </a:pPr>
            <a:endParaRPr lang="fa-IR" sz="1400"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ايجاد مراكز اسناد و مدارك ميراث و آموزش مستمر به ستادهاي اجرايي در بافت</a:t>
            </a:r>
          </a:p>
          <a:p>
            <a:pPr algn="just" rtl="1">
              <a:lnSpc>
                <a:spcPct val="150000"/>
              </a:lnSpc>
              <a:buFont typeface="Wingdings" pitchFamily="2" charset="2"/>
              <a:buChar char="ü"/>
            </a:pPr>
            <a:r>
              <a:rPr lang="fa-IR" sz="1400" dirty="0">
                <a:solidFill>
                  <a:schemeClr val="tx1"/>
                </a:solidFill>
                <a:cs typeface="B Nazanin" pitchFamily="2" charset="-78"/>
              </a:rPr>
              <a:t>ايجاد و اعطاي تسهيلات بيشتر در تجديد پروانه ساختماني</a:t>
            </a:r>
          </a:p>
          <a:p>
            <a:pPr algn="just" rtl="1">
              <a:lnSpc>
                <a:spcPct val="150000"/>
              </a:lnSpc>
              <a:buFont typeface="Wingdings" pitchFamily="2" charset="2"/>
              <a:buChar char="ü"/>
            </a:pPr>
            <a:r>
              <a:rPr lang="fa-IR" sz="1400" dirty="0">
                <a:solidFill>
                  <a:schemeClr val="tx1"/>
                </a:solidFill>
                <a:cs typeface="B Nazanin" pitchFamily="2" charset="-78"/>
              </a:rPr>
              <a:t>ايجاد و تقويت انجمنهاي داوطلبانه و تشكلهاي غيردولتي و مردمي</a:t>
            </a:r>
          </a:p>
          <a:p>
            <a:pPr algn="just" rtl="1">
              <a:lnSpc>
                <a:spcPct val="150000"/>
              </a:lnSpc>
              <a:buFont typeface="Wingdings" pitchFamily="2" charset="2"/>
              <a:buChar char="ü"/>
            </a:pPr>
            <a:r>
              <a:rPr lang="fa-IR" sz="1400" dirty="0">
                <a:solidFill>
                  <a:schemeClr val="tx1"/>
                </a:solidFill>
                <a:cs typeface="B Nazanin" pitchFamily="2" charset="-78"/>
              </a:rPr>
              <a:t>آگاه سازي و بالا بردن انگيزه و علاقه شهروندان و ايجاد روحيه تعاون و مشاركت جويي</a:t>
            </a:r>
          </a:p>
          <a:p>
            <a:pPr algn="just" rtl="1">
              <a:lnSpc>
                <a:spcPct val="150000"/>
              </a:lnSpc>
              <a:buFont typeface="Wingdings" pitchFamily="2" charset="2"/>
              <a:buChar char="ü"/>
            </a:pPr>
            <a:r>
              <a:rPr lang="fa-IR" sz="1400" dirty="0">
                <a:solidFill>
                  <a:schemeClr val="tx1"/>
                </a:solidFill>
                <a:cs typeface="B Nazanin" pitchFamily="2" charset="-78"/>
              </a:rPr>
              <a:t>مشاركت شهروندان در سود و سهام پروژه هاي مرتبط</a:t>
            </a:r>
          </a:p>
          <a:p>
            <a:pPr algn="just" rtl="1">
              <a:lnSpc>
                <a:spcPct val="150000"/>
              </a:lnSpc>
              <a:buFont typeface="Wingdings" pitchFamily="2" charset="2"/>
              <a:buChar char="ü"/>
            </a:pPr>
            <a:r>
              <a:rPr lang="fa-IR" sz="1400" dirty="0">
                <a:solidFill>
                  <a:schemeClr val="tx1"/>
                </a:solidFill>
                <a:cs typeface="B Nazanin" pitchFamily="2" charset="-78"/>
              </a:rPr>
              <a:t>مشورت كردن با ساكنان محدوده و دريافت نظر آن در حين انجام كار</a:t>
            </a:r>
          </a:p>
          <a:p>
            <a:pPr algn="just" rtl="1">
              <a:lnSpc>
                <a:spcPct val="150000"/>
              </a:lnSpc>
              <a:buFont typeface="Wingdings" pitchFamily="2" charset="2"/>
              <a:buChar char="ü"/>
            </a:pPr>
            <a:r>
              <a:rPr lang="fa-IR" sz="1400" dirty="0">
                <a:solidFill>
                  <a:schemeClr val="tx1"/>
                </a:solidFill>
                <a:cs typeface="B Nazanin" pitchFamily="2" charset="-78"/>
              </a:rPr>
              <a:t>تجهيز منابع انساني در مشاركت</a:t>
            </a:r>
          </a:p>
          <a:p>
            <a:pPr algn="just" rtl="1">
              <a:lnSpc>
                <a:spcPct val="150000"/>
              </a:lnSpc>
              <a:buFont typeface="Wingdings" pitchFamily="2" charset="2"/>
              <a:buChar char="ü"/>
            </a:pPr>
            <a:r>
              <a:rPr lang="fa-IR" sz="1400" dirty="0">
                <a:solidFill>
                  <a:schemeClr val="tx1"/>
                </a:solidFill>
                <a:cs typeface="B Nazanin" pitchFamily="2" charset="-78"/>
              </a:rPr>
              <a:t>شيوه مداخله دولت بايد با هدف نگاه داشت جمعيت ساكن و تسهيل تداوم سكونت و فعاليت در بافت از طريق بهسازي، نوسازي و بازسازي صورت گيرد</a:t>
            </a:r>
          </a:p>
          <a:p>
            <a:pPr algn="just" rtl="1">
              <a:lnSpc>
                <a:spcPct val="150000"/>
              </a:lnSpc>
              <a:buFont typeface="Wingdings" pitchFamily="2" charset="2"/>
              <a:buChar char="ü"/>
            </a:pPr>
            <a:r>
              <a:rPr lang="fa-IR" sz="1400" dirty="0">
                <a:solidFill>
                  <a:schemeClr val="tx1"/>
                </a:solidFill>
                <a:cs typeface="B Nazanin" pitchFamily="2" charset="-78"/>
              </a:rPr>
              <a:t>تقويت مديريت محلي به منظور كاهش نظارت مركزي، تقسيم كار با تأكيد بر مقامات محلي، تشويق حضور و مشاركت در سطح محلي و افزايش منابع محلي</a:t>
            </a:r>
            <a:endParaRPr lang="en-US"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b="1"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
        <p:nvSpPr>
          <p:cNvPr id="7"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lnSpc>
                <a:spcPct val="150000"/>
              </a:lnSpc>
            </a:pPr>
            <a:endParaRPr lang="fa-IR" sz="4800" dirty="0">
              <a:solidFill>
                <a:schemeClr val="tx1"/>
              </a:solidFill>
              <a:cs typeface="B Nazanin" pitchFamily="2" charset="-78"/>
            </a:endParaRPr>
          </a:p>
          <a:p>
            <a:pPr algn="r">
              <a:lnSpc>
                <a:spcPct val="150000"/>
              </a:lnSpc>
            </a:pPr>
            <a:endParaRPr lang="fa-IR" sz="4800" dirty="0">
              <a:solidFill>
                <a:schemeClr val="tx1"/>
              </a:solidFill>
              <a:cs typeface="B Nazanin" pitchFamily="2" charset="-78"/>
            </a:endParaRPr>
          </a:p>
          <a:p>
            <a:pPr algn="r">
              <a:lnSpc>
                <a:spcPct val="150000"/>
              </a:lnSpc>
            </a:pPr>
            <a:endParaRPr lang="fa-IR" sz="4800" dirty="0">
              <a:solidFill>
                <a:schemeClr val="tx1"/>
              </a:solidFill>
              <a:cs typeface="B Nazanin" pitchFamily="2" charset="-78"/>
            </a:endParaRPr>
          </a:p>
          <a:p>
            <a:pPr algn="ctr">
              <a:lnSpc>
                <a:spcPct val="150000"/>
              </a:lnSpc>
            </a:pPr>
            <a:r>
              <a:rPr lang="fa-IR" sz="4800" dirty="0">
                <a:solidFill>
                  <a:schemeClr val="tx1"/>
                </a:solidFill>
                <a:cs typeface="B Nazanin" pitchFamily="2" charset="-78"/>
              </a:rPr>
              <a:t>جمع بندی</a:t>
            </a: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rtl="1">
              <a:lnSpc>
                <a:spcPct val="150000"/>
              </a:lnSpc>
            </a:pPr>
            <a:endParaRPr lang="fa-IR" sz="1600" b="1" dirty="0">
              <a:solidFill>
                <a:schemeClr val="tx1"/>
              </a:solidFill>
              <a:cs typeface="B Nazanin" pitchFamily="2" charset="-78"/>
            </a:endParaRPr>
          </a:p>
          <a:p>
            <a:pPr algn="r" rtl="1">
              <a:lnSpc>
                <a:spcPct val="150000"/>
              </a:lnSpc>
            </a:pPr>
            <a:r>
              <a:rPr lang="fa-IR" sz="1600" b="1" dirty="0">
                <a:solidFill>
                  <a:schemeClr val="tx1"/>
                </a:solidFill>
                <a:cs typeface="B Nazanin" pitchFamily="2" charset="-78"/>
              </a:rPr>
              <a:t>جمع بندی: </a:t>
            </a:r>
          </a:p>
          <a:p>
            <a:pPr algn="r" rtl="1">
              <a:lnSpc>
                <a:spcPct val="150000"/>
              </a:lnSpc>
            </a:pPr>
            <a:endParaRPr lang="en-US" sz="1200" b="1"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بررسی سیر اقدامات و سیاست گزاریهای انجام شده در بافتهای کهن شهری ایران، نشان دهنده فراز و نشیبهایی چه در زمینه سیاستگزاری و چه در نحوه اجراست. تا قبل از دوره 1285- 1267 شمسی اقدام قابل توجهی به عنوان مداخله در بافت کهن وجود نداشته و اصولاً به دلیل تغییرات بسیار جزیی و بطئی ساختاری در شهرها، بافت تاریخی و کهن معنایی نداشته است. از این دوران به بعد، به تدریج مداخلاتی صورت می گیرد که بسیار ناچیز و کم اثر است. اولین نقطه عطف به دوران حکومت رضاخان مربوط می شود. وی توانست انگاره های موردنظر خود را، به مدد اقتدار دولتی جامعه عمل پوشاند. ضعف در مدیریت و برنامه ریزی، کمبود نیروی تخصصی مناسب، توجه به ظاهرسازی معماری و شهرسازی به جای تعمق در ترویج بناها و بافت های اصیل، عدم برنامه ریزی هویت بخش و کمبود سرمایه گذاری موجب دور شدن فرهنگ شهرنشینی و شهرسازی ایرانی- اسلامی از ساختارهای اصلی خود شد. </a:t>
            </a:r>
            <a:endParaRPr lang="en-US"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نقطه عطف بعدی، دوران پس از پیروزی انقلاب اسلامی، شامل دوران جنگ تحمیلی است که به دلیل شرایط خاص اقتصادی، اجتماعی و سیاسی حاکم، فضاهای کهن تاریخی نه تنها به فراموشی سپرده شدند، بلکه در این دوره و در برخی از شهرها، بافتهای فوق هرچه بیشتر به سوی زوال و تخریب پیش رفتند. با پایان جنگ و بروز مشکلات بافت مرکزی شهرها، بار دیگر توجه سیاستگزاران و برنامه ریزان به این مناطق جلب گردید و بدین ترتیب در دوران تدوین و اجرای برنامه دوم توسعه اقتصادی، اجتماعی و فرهنگی کشور، مرحله جدیدی در بهسازی و نوسازی آغاز شد. در این دوران شالوده بافتهای کهن به چنان معضلی تبدیل گردید که برنامه ریزان ناگزیر از توجه به آن در بالاترین سطح برنامه کشور شدند. اما به دلایل متعددی از جمله ساختار مدیریتی، عدم وجود الگو و طرح های مناسب بهسازی و نوسازی شهری، نارسایی قوانین و مقررات و منابع مورد نیاز اقتصادی- مالی و ساختار نامناسب سازوکارهای اجرایی، همچنان روند تخریب و بی رونقی بافت های قدیم شهری ادامه یافت.</a:t>
            </a:r>
          </a:p>
          <a:p>
            <a:pPr algn="just" rtl="1">
              <a:lnSpc>
                <a:spcPct val="150000"/>
              </a:lnSpc>
            </a:pPr>
            <a:r>
              <a:rPr lang="fa-IR" sz="1400" dirty="0">
                <a:solidFill>
                  <a:schemeClr val="tx1"/>
                </a:solidFill>
                <a:cs typeface="B Nazanin" pitchFamily="2" charset="-78"/>
              </a:rPr>
              <a:t>در برنامه چهارم توسعه ، صنعت گردشگری نسبت به برنامه های پیشین بیشتر مورد توجه قرار گرفت. اما همچنان به دلیل عدم هماهنگی مراجع قانونی مداخله ،تخریب بافت های تاریخی علی الخصوص در شهر های کوچک تر ، یا عکس آن یعنی حفاظت موزه ای در برخی از شهر ها دنبال می شود. بدیهی است که هر دوی این سیاست ها مخرب بوده و روند فرسودگی در بافت های کهن را تشدید می کند.</a:t>
            </a:r>
          </a:p>
          <a:p>
            <a:pPr lvl="0" algn="just" rtl="1">
              <a:lnSpc>
                <a:spcPct val="150000"/>
              </a:lnSpc>
            </a:pPr>
            <a:endParaRPr lang="en-US" sz="1400" dirty="0">
              <a:solidFill>
                <a:schemeClr val="tx1"/>
              </a:solidFill>
              <a:cs typeface="B Nazanin" pitchFamily="2" charset="-78"/>
            </a:endParaRP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
        <p:nvSpPr>
          <p:cNvPr id="7"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lnSpc>
                <a:spcPct val="150000"/>
              </a:lnSpc>
            </a:pPr>
            <a:endParaRPr lang="fa-IR" sz="4800" dirty="0">
              <a:solidFill>
                <a:schemeClr val="tx1"/>
              </a:solidFill>
              <a:cs typeface="B Nazanin" pitchFamily="2" charset="-78"/>
            </a:endParaRPr>
          </a:p>
          <a:p>
            <a:pPr algn="r">
              <a:lnSpc>
                <a:spcPct val="150000"/>
              </a:lnSpc>
            </a:pPr>
            <a:endParaRPr lang="fa-IR" sz="4800" dirty="0">
              <a:solidFill>
                <a:schemeClr val="tx1"/>
              </a:solidFill>
              <a:cs typeface="B Nazanin" pitchFamily="2" charset="-78"/>
            </a:endParaRPr>
          </a:p>
          <a:p>
            <a:pPr algn="r">
              <a:lnSpc>
                <a:spcPct val="150000"/>
              </a:lnSpc>
            </a:pPr>
            <a:endParaRPr lang="fa-IR" sz="4800" dirty="0">
              <a:solidFill>
                <a:schemeClr val="tx1"/>
              </a:solidFill>
              <a:cs typeface="B Nazanin" pitchFamily="2" charset="-78"/>
            </a:endParaRPr>
          </a:p>
          <a:p>
            <a:pPr algn="ctr">
              <a:lnSpc>
                <a:spcPct val="150000"/>
              </a:lnSpc>
            </a:pPr>
            <a:r>
              <a:rPr lang="fa-IR" sz="4800" dirty="0">
                <a:solidFill>
                  <a:schemeClr val="tx1"/>
                </a:solidFill>
                <a:cs typeface="B Nazanin" pitchFamily="2" charset="-78"/>
              </a:rPr>
              <a:t>بررسی تطبیقی </a:t>
            </a:r>
          </a:p>
          <a:p>
            <a:pPr algn="ctr">
              <a:lnSpc>
                <a:spcPct val="150000"/>
              </a:lnSpc>
            </a:pPr>
            <a:r>
              <a:rPr lang="fa-IR" sz="4800" dirty="0">
                <a:solidFill>
                  <a:schemeClr val="tx1"/>
                </a:solidFill>
                <a:cs typeface="B Nazanin" pitchFamily="2" charset="-78"/>
              </a:rPr>
              <a:t>دو نمونه موردی</a:t>
            </a: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justLow" rtl="1">
              <a:lnSpc>
                <a:spcPct val="150000"/>
              </a:lnSpc>
            </a:pPr>
            <a:endParaRPr lang="fa-IR" sz="1600" b="1" dirty="0">
              <a:solidFill>
                <a:prstClr val="black"/>
              </a:solidFill>
              <a:cs typeface="B Nazanin" pitchFamily="2" charset="-78"/>
            </a:endParaRPr>
          </a:p>
          <a:p>
            <a:pPr lvl="0" algn="justLow" rtl="1">
              <a:lnSpc>
                <a:spcPct val="150000"/>
              </a:lnSpc>
            </a:pPr>
            <a:r>
              <a:rPr lang="fa-IR" sz="1600" b="1" dirty="0">
                <a:solidFill>
                  <a:prstClr val="black"/>
                </a:solidFill>
                <a:cs typeface="B Nazanin" pitchFamily="2" charset="-78"/>
              </a:rPr>
              <a:t>بررسی تطبیقی دو نمونه موردی:</a:t>
            </a:r>
          </a:p>
          <a:p>
            <a:pPr lvl="0" algn="justLow" rtl="1">
              <a:lnSpc>
                <a:spcPct val="150000"/>
              </a:lnSpc>
            </a:pPr>
            <a:endParaRPr lang="fa-IR" sz="1600" b="1" dirty="0">
              <a:solidFill>
                <a:prstClr val="black"/>
              </a:solidFill>
              <a:cs typeface="B Nazanin" pitchFamily="2" charset="-78"/>
            </a:endParaRPr>
          </a:p>
          <a:p>
            <a:pPr lvl="0" algn="justLow" rtl="1">
              <a:lnSpc>
                <a:spcPct val="150000"/>
              </a:lnSpc>
            </a:pPr>
            <a:r>
              <a:rPr lang="fa-IR" sz="1400" dirty="0">
                <a:solidFill>
                  <a:prstClr val="black"/>
                </a:solidFill>
                <a:cs typeface="B Nazanin" pitchFamily="2" charset="-78"/>
              </a:rPr>
              <a:t>در این بخش به اختصار به بررسی مشکلات سیاست گذاری ها در دو شهر سمنان و شیراز می پردازیم.</a:t>
            </a:r>
          </a:p>
          <a:p>
            <a:pPr lvl="0" algn="justLow" rtl="1">
              <a:lnSpc>
                <a:spcPct val="150000"/>
              </a:lnSpc>
            </a:pPr>
            <a:endParaRPr lang="fa-IR" sz="1600" b="1" dirty="0">
              <a:solidFill>
                <a:prstClr val="black"/>
              </a:solidFill>
              <a:cs typeface="B Nazanin" pitchFamily="2" charset="-78"/>
            </a:endParaRPr>
          </a:p>
          <a:p>
            <a:pPr lvl="0" algn="justLow" rtl="1">
              <a:lnSpc>
                <a:spcPct val="150000"/>
              </a:lnSpc>
            </a:pPr>
            <a:r>
              <a:rPr lang="fa-IR" sz="1400" b="1" dirty="0">
                <a:solidFill>
                  <a:schemeClr val="tx1"/>
                </a:solidFill>
                <a:cs typeface="B Nazanin" pitchFamily="2" charset="-78"/>
              </a:rPr>
              <a:t>مشکلات برنامه ریزی و طراحی در بافت قدیم شیراز:</a:t>
            </a:r>
          </a:p>
          <a:p>
            <a:pPr lvl="0" algn="justLow" rtl="1">
              <a:lnSpc>
                <a:spcPct val="150000"/>
              </a:lnSpc>
            </a:pPr>
            <a:endParaRPr lang="fa-IR" sz="1400" b="1" dirty="0">
              <a:solidFill>
                <a:schemeClr val="tx1"/>
              </a:solidFill>
              <a:cs typeface="B Nazanin" pitchFamily="2" charset="-78"/>
            </a:endParaRPr>
          </a:p>
          <a:p>
            <a:pPr algn="justLow" rtl="1">
              <a:lnSpc>
                <a:spcPct val="150000"/>
              </a:lnSpc>
            </a:pPr>
            <a:r>
              <a:rPr lang="fa-IR" sz="1400" u="sng" dirty="0">
                <a:solidFill>
                  <a:schemeClr val="tx1"/>
                </a:solidFill>
                <a:cs typeface="B Nazanin" pitchFamily="2" charset="-78"/>
              </a:rPr>
              <a:t>سیر تحول تاریخی ساختار شهری شیراز و طرح های ارائه شده:</a:t>
            </a:r>
          </a:p>
          <a:p>
            <a:pPr algn="justLow" rtl="1">
              <a:lnSpc>
                <a:spcPct val="150000"/>
              </a:lnSpc>
            </a:pPr>
            <a:r>
              <a:rPr lang="fa-IR" sz="1400" dirty="0">
                <a:solidFill>
                  <a:schemeClr val="tx1"/>
                </a:solidFill>
                <a:cs typeface="B Nazanin" pitchFamily="2" charset="-78"/>
              </a:rPr>
              <a:t>تحولات گذشته شهر شیراز نشان می دهد که ساختار تاریخی شهر را باید در محورهای چهارگانه متقاطع با بازار جست. در گذشته تفکیک حوزه های عملکردی در شهر رعایت می شد و شهر در دوره های تاریخی دارای  مشخصه های ساختاری مشترک بود. عملکرد تجاری عمدتا در شریان اصلی بازار متمرکز بود و فضاهای مذهبی در شرق محور بازار و در محدوده مسجد جامع و شاهچراغ تمرکز داشت و بناهای حکومتی در غرب محور بازار قرا داشتندو فضاهای رابط این بناها را به ساختار کالبدی شهر ارتباط می دادند. در دوره معاصر ، این گونه تفکیک عملکردی و ارتباط بین آنها از بین رفت. اهمیت یافتن سودآوری زمین و دسترسی سریع سواره در شهرها و نیز رشد بخش خدمات موجب گسترش عملکردهای شهری در حاشیه معابر گردید و عملا مشخصات ساختاری گذشته شهر به فراموشی سپرده شد. (بنیادی،1383،ص 98)</a:t>
            </a:r>
          </a:p>
          <a:p>
            <a:pPr algn="justLow" rtl="1">
              <a:lnSpc>
                <a:spcPct val="150000"/>
              </a:lnSpc>
            </a:pPr>
            <a:r>
              <a:rPr lang="fa-IR" sz="1400" dirty="0">
                <a:solidFill>
                  <a:schemeClr val="tx1"/>
                </a:solidFill>
                <a:cs typeface="B Nazanin" pitchFamily="2" charset="-78"/>
              </a:rPr>
              <a:t>اولین طرح مرمت شهری شیراز پیش از پیروزی انقلاب اسلامی توسط شهرداری شیراز -کارفرمای طرح - به گروه مهندسان مشاور "پارس گستره " سپرده شد. اما در نهایت این طرح در جلب رضایت کارفرمای اصلی و مسئولان و مدیران محلی  ناموفق بود و به مرحله اجرا نرسید .</a:t>
            </a:r>
          </a:p>
          <a:p>
            <a:pPr algn="justLow" rtl="1">
              <a:lnSpc>
                <a:spcPct val="150000"/>
              </a:lnSpc>
            </a:pPr>
            <a:endParaRPr lang="fa-IR" sz="1400" dirty="0">
              <a:solidFill>
                <a:schemeClr val="tx1"/>
              </a:solidFill>
              <a:cs typeface="B Nazanin" pitchFamily="2" charset="-78"/>
            </a:endParaRPr>
          </a:p>
          <a:p>
            <a:pPr algn="justLow" rtl="1">
              <a:lnSpc>
                <a:spcPct val="150000"/>
              </a:lnSpc>
            </a:pPr>
            <a:endParaRPr lang="fa-IR" sz="1400" dirty="0">
              <a:solidFill>
                <a:schemeClr val="tx1"/>
              </a:solidFill>
              <a:cs typeface="B Nazanin" pitchFamily="2" charset="-78"/>
            </a:endParaRPr>
          </a:p>
          <a:p>
            <a:pPr algn="justLow" rtl="1">
              <a:lnSpc>
                <a:spcPct val="150000"/>
              </a:lnSpc>
            </a:pPr>
            <a:endParaRPr lang="fa-IR" sz="1400" dirty="0">
              <a:solidFill>
                <a:schemeClr val="tx1"/>
              </a:solidFill>
              <a:cs typeface="B Nazanin" pitchFamily="2" charset="-78"/>
            </a:endParaRPr>
          </a:p>
          <a:p>
            <a:pPr algn="justLow" rtl="1">
              <a:lnSpc>
                <a:spcPct val="150000"/>
              </a:lnSpc>
            </a:pPr>
            <a:endParaRPr lang="fa-IR" sz="1400" dirty="0">
              <a:solidFill>
                <a:schemeClr val="tx1"/>
              </a:solidFill>
              <a:cs typeface="B Nazanin" pitchFamily="2" charset="-78"/>
            </a:endParaRPr>
          </a:p>
          <a:p>
            <a:pPr algn="justLow" rtl="1">
              <a:lnSpc>
                <a:spcPct val="150000"/>
              </a:lnSpc>
            </a:pPr>
            <a:endParaRPr lang="fa-IR" sz="1400" dirty="0">
              <a:solidFill>
                <a:schemeClr val="tx1"/>
              </a:solidFill>
              <a:cs typeface="B Nazanin" pitchFamily="2" charset="-78"/>
            </a:endParaRPr>
          </a:p>
          <a:p>
            <a:pPr algn="justLow" rtl="1">
              <a:lnSpc>
                <a:spcPct val="150000"/>
              </a:lnSpc>
            </a:pPr>
            <a:endParaRPr lang="fa-IR" sz="1400" dirty="0">
              <a:solidFill>
                <a:schemeClr val="tx1"/>
              </a:solidFill>
              <a:cs typeface="B Nazanin" pitchFamily="2" charset="-78"/>
            </a:endParaRPr>
          </a:p>
          <a:p>
            <a:pPr algn="justLow" rtl="1">
              <a:lnSpc>
                <a:spcPct val="150000"/>
              </a:lnSpc>
            </a:pPr>
            <a:endParaRPr lang="fa-IR" sz="1400" dirty="0">
              <a:solidFill>
                <a:schemeClr val="tx1"/>
              </a:solidFill>
              <a:cs typeface="B Nazanin" pitchFamily="2" charset="-78"/>
            </a:endParaRPr>
          </a:p>
          <a:p>
            <a:pPr algn="justLow" rtl="1">
              <a:lnSpc>
                <a:spcPct val="150000"/>
              </a:lnSpc>
            </a:pPr>
            <a:endParaRPr lang="fa-IR" sz="1400" dirty="0">
              <a:solidFill>
                <a:schemeClr val="tx1"/>
              </a:solidFill>
              <a:cs typeface="B Nazanin" pitchFamily="2" charset="-78"/>
            </a:endParaRPr>
          </a:p>
          <a:p>
            <a:pPr algn="justLow" rtl="1">
              <a:lnSpc>
                <a:spcPct val="150000"/>
              </a:lnSpc>
            </a:pPr>
            <a:endParaRPr lang="fa-IR" sz="1400" dirty="0">
              <a:solidFill>
                <a:schemeClr val="tx1"/>
              </a:solidFill>
              <a:cs typeface="B Nazanin" pitchFamily="2" charset="-78"/>
            </a:endParaRPr>
          </a:p>
          <a:p>
            <a:pPr lvl="0" algn="justLow" rtl="1">
              <a:lnSpc>
                <a:spcPct val="150000"/>
              </a:lnSpc>
            </a:pPr>
            <a:endParaRPr lang="fa-IR" sz="1400" dirty="0">
              <a:solidFill>
                <a:schemeClr val="tx1"/>
              </a:solidFill>
              <a:cs typeface="B Nazanin" pitchFamily="2" charset="-78"/>
            </a:endParaRPr>
          </a:p>
          <a:p>
            <a:pPr algn="justLow" rtl="1">
              <a:lnSpc>
                <a:spcPct val="150000"/>
              </a:lnSpc>
            </a:pPr>
            <a:endParaRPr lang="fa-IR" sz="1400" u="sng" dirty="0">
              <a:solidFill>
                <a:schemeClr val="tx1"/>
              </a:solidFill>
              <a:cs typeface="B Nazanin" pitchFamily="2" charset="-78"/>
            </a:endParaRPr>
          </a:p>
          <a:p>
            <a:pPr lvl="0" algn="justLow" rtl="1">
              <a:lnSpc>
                <a:spcPct val="150000"/>
              </a:lnSpc>
            </a:pPr>
            <a:endParaRPr lang="fa-IR" sz="1400" dirty="0">
              <a:solidFill>
                <a:prstClr val="black"/>
              </a:solidFill>
              <a:cs typeface="B Nazanin" pitchFamily="2" charset="-78"/>
            </a:endParaRPr>
          </a:p>
          <a:p>
            <a:pPr lvl="0" algn="justLow" rtl="1">
              <a:lnSpc>
                <a:spcPct val="150000"/>
              </a:lnSpc>
            </a:pPr>
            <a:endParaRPr lang="en-US" sz="1400" dirty="0">
              <a:solidFill>
                <a:prstClr val="black"/>
              </a:solidFill>
              <a:cs typeface="B Nazanin" pitchFamily="2" charset="-78"/>
            </a:endParaRPr>
          </a:p>
          <a:p>
            <a:pPr lvl="0" algn="justLow" rtl="1">
              <a:lnSpc>
                <a:spcPct val="150000"/>
              </a:lnSpc>
            </a:pPr>
            <a:r>
              <a:rPr lang="fa-IR" sz="1400" dirty="0">
                <a:solidFill>
                  <a:prstClr val="black"/>
                </a:solidFill>
                <a:cs typeface="B Nazanin" pitchFamily="2" charset="-78"/>
              </a:rPr>
              <a:t> </a:t>
            </a:r>
          </a:p>
          <a:p>
            <a:pPr lvl="0" algn="justLow" rtl="1">
              <a:lnSpc>
                <a:spcPct val="150000"/>
              </a:lnSpc>
            </a:pPr>
            <a:endParaRPr lang="en-US" sz="1400" dirty="0">
              <a:solidFill>
                <a:prstClr val="black"/>
              </a:solidFill>
              <a:cs typeface="B Nazanin" pitchFamily="2" charset="-78"/>
            </a:endParaRPr>
          </a:p>
          <a:p>
            <a:pPr lvl="0" algn="justLow" rtl="1">
              <a:lnSpc>
                <a:spcPct val="150000"/>
              </a:lnSpc>
            </a:pPr>
            <a:r>
              <a:rPr lang="en-US" sz="1400" dirty="0">
                <a:solidFill>
                  <a:prstClr val="black"/>
                </a:solidFill>
                <a:cs typeface="B Nazanin" pitchFamily="2" charset="-78"/>
              </a:rPr>
              <a:t> </a:t>
            </a:r>
          </a:p>
          <a:p>
            <a:pPr lvl="0" algn="justLow">
              <a:lnSpc>
                <a:spcPct val="150000"/>
              </a:lnSpc>
            </a:pPr>
            <a:endParaRPr lang="en-US" sz="1400" dirty="0">
              <a:solidFill>
                <a:prstClr val="black"/>
              </a:solidFill>
              <a:cs typeface="B Nazanin" pitchFamily="2" charset="-78"/>
            </a:endParaRP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pic>
        <p:nvPicPr>
          <p:cNvPr id="9" name="Picture 41" descr="2 004"/>
          <p:cNvPicPr>
            <a:picLocks noChangeAspect="1" noChangeArrowheads="1"/>
          </p:cNvPicPr>
          <p:nvPr/>
        </p:nvPicPr>
        <p:blipFill>
          <a:blip r:embed="rId4" cstate="print"/>
          <a:srcRect/>
          <a:stretch>
            <a:fillRect/>
          </a:stretch>
        </p:blipFill>
        <p:spPr bwMode="auto">
          <a:xfrm>
            <a:off x="1531231" y="6781800"/>
            <a:ext cx="3878969" cy="2133600"/>
          </a:xfrm>
          <a:prstGeom prst="rect">
            <a:avLst/>
          </a:prstGeom>
          <a:ln>
            <a:noFill/>
          </a:ln>
          <a:effectLst>
            <a:outerShdw blurRad="292100" dist="139700" dir="2700000" algn="tl" rotWithShape="0">
              <a:srgbClr val="333333">
                <a:alpha val="65000"/>
              </a:srgbClr>
            </a:outerShdw>
          </a:effectLst>
        </p:spPr>
      </p:pic>
      <p:sp>
        <p:nvSpPr>
          <p:cNvPr id="10" name="TextBox 9"/>
          <p:cNvSpPr txBox="1"/>
          <p:nvPr/>
        </p:nvSpPr>
        <p:spPr>
          <a:xfrm>
            <a:off x="1371600" y="8966284"/>
            <a:ext cx="3733800" cy="276999"/>
          </a:xfrm>
          <a:prstGeom prst="rect">
            <a:avLst/>
          </a:prstGeom>
          <a:noFill/>
        </p:spPr>
        <p:txBody>
          <a:bodyPr wrap="square" rtlCol="0">
            <a:spAutoFit/>
          </a:bodyPr>
          <a:lstStyle/>
          <a:p>
            <a:pPr algn="r"/>
            <a:r>
              <a:rPr lang="fa-IR" sz="1200" dirty="0">
                <a:cs typeface="B Nazanin" pitchFamily="2" charset="-78"/>
              </a:rPr>
              <a:t>عکس   17 – طرح بین الحرمین شیراز ،تهیه شده توسط ”پارس گستره“</a:t>
            </a:r>
            <a:endParaRPr lang="en-US" sz="1200" dirty="0">
              <a:cs typeface="B Nazanin" pitchFamily="2" charset="-78"/>
            </a:endParaRPr>
          </a:p>
        </p:txBody>
      </p:sp>
      <p:sp>
        <p:nvSpPr>
          <p:cNvPr id="7"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justLow" rtl="1">
              <a:lnSpc>
                <a:spcPct val="150000"/>
              </a:lnSpc>
            </a:pPr>
            <a:endParaRPr lang="fa-IR" sz="1600" b="1" dirty="0">
              <a:solidFill>
                <a:prstClr val="black"/>
              </a:solidFill>
              <a:cs typeface="B Nazanin" pitchFamily="2" charset="-78"/>
            </a:endParaRPr>
          </a:p>
          <a:p>
            <a:pPr algn="justLow" rtl="1">
              <a:lnSpc>
                <a:spcPct val="150000"/>
              </a:lnSpc>
            </a:pPr>
            <a:r>
              <a:rPr lang="fa-IR" sz="1400" dirty="0">
                <a:solidFill>
                  <a:schemeClr val="tx1"/>
                </a:solidFill>
                <a:cs typeface="B Nazanin" pitchFamily="2" charset="-78"/>
              </a:rPr>
              <a:t>سرانجام در سال 1377 کار طراحی محوطه بین الحرمین شیراز به دکتر منصور فلامکی واگذار گردید و اولین گزارش وی در بهمن ماه همان سال یعنی در زمانی که تخریب ها پایان یافته بودند به شهرداری شیراز ارائه گشت. که در نهایت این طرح نیز همچون طرح های گذشته به مرحله اجرا نرسید و از دلایل اصلی آن عدم توجیه اقتصادی طرح بود . همچنین در نظر نگرفتن بافت مسکونی پیرامون و نگاه تجاری به این پروژه ، از دیگر مشکلات این طرح بود.</a:t>
            </a:r>
          </a:p>
          <a:p>
            <a:pPr algn="justLow" rtl="1">
              <a:lnSpc>
                <a:spcPct val="150000"/>
              </a:lnSpc>
            </a:pPr>
            <a:r>
              <a:rPr lang="fa-IR" sz="1400" dirty="0">
                <a:solidFill>
                  <a:schemeClr val="tx1"/>
                </a:solidFill>
                <a:cs typeface="B Nazanin" pitchFamily="2" charset="-78"/>
              </a:rPr>
              <a:t>همانطور که قبلاً نیز بیان شد این طرح به دلیل گرایش بیش از حد به رویکرد های مبنی بر توسعه آسیب های جدی را بر بافت قدیم شیراز تحمیل کرد.</a:t>
            </a:r>
          </a:p>
          <a:p>
            <a:pPr algn="justLow" rtl="1">
              <a:lnSpc>
                <a:spcPct val="150000"/>
              </a:lnSpc>
            </a:pPr>
            <a:endParaRPr lang="fa-IR" sz="1400" dirty="0">
              <a:solidFill>
                <a:schemeClr val="tx1"/>
              </a:solidFill>
              <a:cs typeface="B Nazanin" pitchFamily="2" charset="-78"/>
            </a:endParaRPr>
          </a:p>
          <a:p>
            <a:pPr algn="justLow" rtl="1">
              <a:lnSpc>
                <a:spcPct val="150000"/>
              </a:lnSpc>
            </a:pPr>
            <a:endParaRPr lang="fa-IR" sz="1400" dirty="0">
              <a:solidFill>
                <a:schemeClr val="tx1"/>
              </a:solidFill>
              <a:cs typeface="B Nazanin" pitchFamily="2" charset="-78"/>
            </a:endParaRPr>
          </a:p>
          <a:p>
            <a:pPr algn="justLow" rtl="1">
              <a:lnSpc>
                <a:spcPct val="150000"/>
              </a:lnSpc>
            </a:pPr>
            <a:endParaRPr lang="fa-IR" sz="1400" dirty="0">
              <a:solidFill>
                <a:schemeClr val="tx1"/>
              </a:solidFill>
              <a:cs typeface="B Nazanin" pitchFamily="2" charset="-78"/>
            </a:endParaRPr>
          </a:p>
          <a:p>
            <a:pPr lvl="0" algn="justLow" rtl="1">
              <a:lnSpc>
                <a:spcPct val="150000"/>
              </a:lnSpc>
            </a:pPr>
            <a:endParaRPr lang="fa-IR" sz="1400" dirty="0">
              <a:solidFill>
                <a:schemeClr val="tx1"/>
              </a:solidFill>
              <a:cs typeface="B Nazanin" pitchFamily="2" charset="-78"/>
            </a:endParaRPr>
          </a:p>
          <a:p>
            <a:pPr algn="justLow" rtl="1">
              <a:lnSpc>
                <a:spcPct val="150000"/>
              </a:lnSpc>
            </a:pPr>
            <a:endParaRPr lang="fa-IR" sz="1400" u="sng" dirty="0">
              <a:solidFill>
                <a:schemeClr val="tx1"/>
              </a:solidFill>
              <a:cs typeface="B Nazanin" pitchFamily="2" charset="-78"/>
            </a:endParaRPr>
          </a:p>
          <a:p>
            <a:pPr lvl="0" algn="justLow" rtl="1">
              <a:lnSpc>
                <a:spcPct val="150000"/>
              </a:lnSpc>
            </a:pPr>
            <a:endParaRPr lang="fa-IR" sz="1400" dirty="0">
              <a:solidFill>
                <a:prstClr val="black"/>
              </a:solidFill>
              <a:cs typeface="B Nazanin" pitchFamily="2" charset="-78"/>
            </a:endParaRPr>
          </a:p>
          <a:p>
            <a:pPr lvl="0" algn="justLow" rtl="1">
              <a:lnSpc>
                <a:spcPct val="150000"/>
              </a:lnSpc>
            </a:pPr>
            <a:endParaRPr lang="fa-IR" sz="1400" dirty="0">
              <a:solidFill>
                <a:schemeClr val="tx1"/>
              </a:solidFill>
              <a:cs typeface="B Nazanin" pitchFamily="2" charset="-78"/>
            </a:endParaRPr>
          </a:p>
          <a:p>
            <a:pPr lvl="0" algn="justLow" rtl="1">
              <a:lnSpc>
                <a:spcPct val="150000"/>
              </a:lnSpc>
            </a:pPr>
            <a:r>
              <a:rPr lang="fa-IR" sz="1400" dirty="0">
                <a:solidFill>
                  <a:schemeClr val="tx1"/>
                </a:solidFill>
                <a:cs typeface="B Nazanin" pitchFamily="2" charset="-78"/>
              </a:rPr>
              <a:t>در نهایت در سال 1385 تهیه طرح به عهده ی شرکت تواصل که یک شرکت عربی بود گذاشته شد و تفاهم نامه سرمایه گذاری با اعتباری بالغ بر 40 میلیارد تومان بین شهرداری وقت شیراز و مدیران شرکت تواصل منعقد شد.</a:t>
            </a:r>
          </a:p>
          <a:p>
            <a:pPr lvl="0" algn="justLow" rtl="1">
              <a:lnSpc>
                <a:spcPct val="150000"/>
              </a:lnSpc>
            </a:pPr>
            <a:r>
              <a:rPr lang="fa-IR" sz="1400" dirty="0">
                <a:solidFill>
                  <a:schemeClr val="tx1"/>
                </a:solidFill>
                <a:cs typeface="B Nazanin" pitchFamily="2" charset="-78"/>
              </a:rPr>
              <a:t>در نهایت مقرر گردید از ساخت و سازهای انجام شده هر یک از طرفین مشارکت، سهم خود را بردارد.</a:t>
            </a:r>
          </a:p>
          <a:p>
            <a:pPr lvl="0" algn="justLow" rtl="1">
              <a:lnSpc>
                <a:spcPct val="150000"/>
              </a:lnSpc>
            </a:pPr>
            <a:r>
              <a:rPr lang="fa-IR" sz="1400" dirty="0">
                <a:solidFill>
                  <a:schemeClr val="tx1"/>
                </a:solidFill>
                <a:cs typeface="B Nazanin" pitchFamily="2" charset="-78"/>
              </a:rPr>
              <a:t>به احتمال زیاد هدف از این قرارداد تامین مالی پروژه بوده است که در بسیاری از طرح ها نادیده گرفته می شود و اجرای طرح را با مشکل روبرو می کند. این پروژه نیز به دلیل بومی نبودن طرح ارائه شده و عدم هماهنگی ان با بافت پیرامون اجرا نشده است.</a:t>
            </a:r>
          </a:p>
          <a:p>
            <a:pPr lvl="0" algn="justLow" rtl="1">
              <a:lnSpc>
                <a:spcPct val="150000"/>
              </a:lnSpc>
            </a:pPr>
            <a:endParaRPr lang="en-US" sz="1400" dirty="0">
              <a:solidFill>
                <a:prstClr val="black"/>
              </a:solidFill>
              <a:cs typeface="B Nazanin" pitchFamily="2" charset="-78"/>
            </a:endParaRPr>
          </a:p>
          <a:p>
            <a:pPr lvl="0" algn="justLow" rtl="1">
              <a:lnSpc>
                <a:spcPct val="150000"/>
              </a:lnSpc>
            </a:pPr>
            <a:r>
              <a:rPr lang="fa-IR" sz="1400" dirty="0">
                <a:solidFill>
                  <a:prstClr val="black"/>
                </a:solidFill>
                <a:cs typeface="B Nazanin" pitchFamily="2" charset="-78"/>
              </a:rPr>
              <a:t> </a:t>
            </a:r>
          </a:p>
          <a:p>
            <a:pPr lvl="0" algn="justLow" rtl="1">
              <a:lnSpc>
                <a:spcPct val="150000"/>
              </a:lnSpc>
            </a:pPr>
            <a:endParaRPr lang="en-US" sz="1400" dirty="0">
              <a:solidFill>
                <a:prstClr val="black"/>
              </a:solidFill>
              <a:cs typeface="B Nazanin" pitchFamily="2" charset="-78"/>
            </a:endParaRPr>
          </a:p>
          <a:p>
            <a:pPr lvl="0" algn="justLow" rtl="1">
              <a:lnSpc>
                <a:spcPct val="150000"/>
              </a:lnSpc>
            </a:pPr>
            <a:r>
              <a:rPr lang="en-US" sz="1400" dirty="0">
                <a:solidFill>
                  <a:prstClr val="black"/>
                </a:solidFill>
                <a:cs typeface="B Nazanin" pitchFamily="2" charset="-78"/>
              </a:rPr>
              <a:t> </a:t>
            </a:r>
          </a:p>
          <a:p>
            <a:pPr lvl="0" algn="justLow">
              <a:lnSpc>
                <a:spcPct val="150000"/>
              </a:lnSpc>
            </a:pPr>
            <a:endParaRPr lang="en-US" sz="1400" dirty="0">
              <a:solidFill>
                <a:prstClr val="black"/>
              </a:solidFill>
              <a:cs typeface="B Nazanin" pitchFamily="2" charset="-78"/>
            </a:endParaRP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pic>
        <p:nvPicPr>
          <p:cNvPr id="7" name="Picture 6" descr="2 006"/>
          <p:cNvPicPr>
            <a:picLocks noChangeAspect="1" noChangeArrowheads="1"/>
          </p:cNvPicPr>
          <p:nvPr/>
        </p:nvPicPr>
        <p:blipFill>
          <a:blip r:embed="rId4">
            <a:clrChange>
              <a:clrFrom>
                <a:srgbClr val="EAE8F3"/>
              </a:clrFrom>
              <a:clrTo>
                <a:srgbClr val="EAE8F3">
                  <a:alpha val="0"/>
                </a:srgbClr>
              </a:clrTo>
            </a:clrChange>
          </a:blip>
          <a:srcRect l="4575" t="21563" r="8492" b="39393"/>
          <a:stretch>
            <a:fillRect/>
          </a:stretch>
        </p:blipFill>
        <p:spPr bwMode="auto">
          <a:xfrm>
            <a:off x="1038196" y="3200400"/>
            <a:ext cx="4753004" cy="1550980"/>
          </a:xfrm>
          <a:prstGeom prst="rect">
            <a:avLst/>
          </a:prstGeom>
          <a:noFill/>
          <a:effectLst>
            <a:outerShdw blurRad="50800" dist="38100" dir="2700000" algn="tl" rotWithShape="0">
              <a:prstClr val="black">
                <a:alpha val="40000"/>
              </a:prstClr>
            </a:outerShdw>
          </a:effectLst>
        </p:spPr>
      </p:pic>
      <p:pic>
        <p:nvPicPr>
          <p:cNvPr id="8" name="Picture 3" descr="30 copy"/>
          <p:cNvPicPr>
            <a:picLocks noChangeAspect="1" noChangeArrowheads="1"/>
          </p:cNvPicPr>
          <p:nvPr/>
        </p:nvPicPr>
        <p:blipFill>
          <a:blip r:embed="rId5" cstate="print">
            <a:clrChange>
              <a:clrFrom>
                <a:srgbClr val="000000"/>
              </a:clrFrom>
              <a:clrTo>
                <a:srgbClr val="000000">
                  <a:alpha val="0"/>
                </a:srgbClr>
              </a:clrTo>
            </a:clrChange>
          </a:blip>
          <a:srcRect/>
          <a:stretch>
            <a:fillRect/>
          </a:stretch>
        </p:blipFill>
        <p:spPr bwMode="auto">
          <a:xfrm>
            <a:off x="1371600" y="7161376"/>
            <a:ext cx="3730084" cy="2058824"/>
          </a:xfrm>
          <a:prstGeom prst="rect">
            <a:avLst/>
          </a:prstGeom>
          <a:ln>
            <a:noFill/>
          </a:ln>
          <a:effectLst>
            <a:softEdge rad="112500"/>
          </a:effectLst>
        </p:spPr>
      </p:pic>
      <p:sp>
        <p:nvSpPr>
          <p:cNvPr id="10" name="TextBox 9"/>
          <p:cNvSpPr txBox="1"/>
          <p:nvPr/>
        </p:nvSpPr>
        <p:spPr>
          <a:xfrm>
            <a:off x="1371600" y="9220200"/>
            <a:ext cx="3657600" cy="276999"/>
          </a:xfrm>
          <a:prstGeom prst="rect">
            <a:avLst/>
          </a:prstGeom>
          <a:noFill/>
        </p:spPr>
        <p:txBody>
          <a:bodyPr wrap="square" rtlCol="0">
            <a:spAutoFit/>
          </a:bodyPr>
          <a:lstStyle/>
          <a:p>
            <a:pPr algn="r"/>
            <a:r>
              <a:rPr lang="fa-IR" sz="1200" dirty="0">
                <a:cs typeface="B Nazanin" pitchFamily="2" charset="-78"/>
              </a:rPr>
              <a:t>عکس   19 – طرح بین الحرمین شیراز ،تهیه شده توسط شرکت تواصل</a:t>
            </a:r>
            <a:endParaRPr lang="en-US" sz="1200" dirty="0">
              <a:cs typeface="B Nazanin" pitchFamily="2" charset="-78"/>
            </a:endParaRPr>
          </a:p>
        </p:txBody>
      </p:sp>
      <p:sp>
        <p:nvSpPr>
          <p:cNvPr id="11" name="TextBox 10"/>
          <p:cNvSpPr txBox="1"/>
          <p:nvPr/>
        </p:nvSpPr>
        <p:spPr>
          <a:xfrm>
            <a:off x="1524000" y="4775284"/>
            <a:ext cx="3657600" cy="276999"/>
          </a:xfrm>
          <a:prstGeom prst="rect">
            <a:avLst/>
          </a:prstGeom>
          <a:noFill/>
        </p:spPr>
        <p:txBody>
          <a:bodyPr wrap="square" rtlCol="0">
            <a:spAutoFit/>
          </a:bodyPr>
          <a:lstStyle/>
          <a:p>
            <a:pPr algn="r"/>
            <a:r>
              <a:rPr lang="fa-IR" sz="1200" dirty="0">
                <a:cs typeface="B Nazanin" pitchFamily="2" charset="-78"/>
              </a:rPr>
              <a:t>عکس   18 – طرح بین الحرمین شیراز ،تهیه شده توسط دکتر فلامکی</a:t>
            </a:r>
            <a:endParaRPr lang="en-US" sz="1200" dirty="0">
              <a:cs typeface="B Nazanin" pitchFamily="2" charset="-78"/>
            </a:endParaRPr>
          </a:p>
        </p:txBody>
      </p:sp>
      <p:sp>
        <p:nvSpPr>
          <p:cNvPr id="9"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Low" rtl="1">
              <a:lnSpc>
                <a:spcPct val="150000"/>
              </a:lnSpc>
            </a:pPr>
            <a:endParaRPr lang="fa-IR" sz="1400" b="1" dirty="0">
              <a:solidFill>
                <a:schemeClr val="tx1"/>
              </a:solidFill>
              <a:cs typeface="B Nazanin" pitchFamily="2" charset="-78"/>
            </a:endParaRPr>
          </a:p>
          <a:p>
            <a:pPr algn="justLow" rtl="1">
              <a:lnSpc>
                <a:spcPct val="150000"/>
              </a:lnSpc>
            </a:pPr>
            <a:r>
              <a:rPr lang="fa-IR" sz="1400" b="1" dirty="0">
                <a:solidFill>
                  <a:schemeClr val="tx1"/>
                </a:solidFill>
                <a:cs typeface="B Nazanin" pitchFamily="2" charset="-78"/>
              </a:rPr>
              <a:t>تجزیه و تحلیل طرح های ارائه شده شیراز:</a:t>
            </a:r>
          </a:p>
          <a:p>
            <a:pPr algn="justLow" rtl="1">
              <a:lnSpc>
                <a:spcPct val="150000"/>
              </a:lnSpc>
            </a:pPr>
            <a:r>
              <a:rPr lang="fa-IR" sz="1400" dirty="0">
                <a:solidFill>
                  <a:schemeClr val="tx1"/>
                </a:solidFill>
                <a:cs typeface="B Nazanin" pitchFamily="2" charset="-78"/>
              </a:rPr>
              <a:t>نگاهی به طرحها و پیشنهادهای گذشته در مورد بافت قدیم شیراز نشان می دهد که تلقی این طرحها در خصوص نقش بافت قدیم در ساختار اصلی شهر شیراز متفاوت بوده است. اگر در طرحهای اولیه ایده کلی حفظ مراکز اداری و تجاری سنتی مطرح شده، این ایده در طرح احیا و تفصیلی مصوب 1373 دگرگون شد و توسعه ساختار اصلی شهر در محور بازار مطرح و بر آن تاکید گردید.</a:t>
            </a:r>
          </a:p>
          <a:p>
            <a:pPr algn="justLow" rtl="1">
              <a:lnSpc>
                <a:spcPct val="150000"/>
              </a:lnSpc>
            </a:pPr>
            <a:r>
              <a:rPr lang="fa-IR" sz="1400" dirty="0">
                <a:solidFill>
                  <a:schemeClr val="tx1"/>
                </a:solidFill>
                <a:cs typeface="B Nazanin" pitchFamily="2" charset="-78"/>
              </a:rPr>
              <a:t>موقعیت بافت تاریخی و سمت وسوی توسعه شهر نشان می دهد که در شیراز محور چهارباغ صفوی منطبق بر خیابان زند توانسته بخشی از ساختار شهر امروز را در خود جای دهد . بنابراین بر خلاف نظر طرح تفصیلی و طرح احیا ، به نظر می رسد که تاکید زیادی بر توسعه محور بازار ، عمود بر مسیر خیابان زند نمی تواند صورت گیرد.</a:t>
            </a:r>
          </a:p>
          <a:p>
            <a:pPr algn="justLow" rtl="1">
              <a:lnSpc>
                <a:spcPct val="150000"/>
              </a:lnSpc>
            </a:pPr>
            <a:r>
              <a:rPr lang="fa-IR" sz="1400" dirty="0">
                <a:solidFill>
                  <a:schemeClr val="tx1"/>
                </a:solidFill>
                <a:cs typeface="B Nazanin" pitchFamily="2" charset="-78"/>
              </a:rPr>
              <a:t>حال این سوال مطرح است که در بازنگری توسعه منطقه تاریخی شیراز چه باید کرد؟ </a:t>
            </a:r>
          </a:p>
          <a:p>
            <a:pPr algn="justLow" rtl="1">
              <a:lnSpc>
                <a:spcPct val="150000"/>
              </a:lnSpc>
            </a:pPr>
            <a:r>
              <a:rPr lang="fa-IR" sz="1400" dirty="0">
                <a:solidFill>
                  <a:schemeClr val="tx1"/>
                </a:solidFill>
                <a:cs typeface="B Nazanin" pitchFamily="2" charset="-78"/>
              </a:rPr>
              <a:t>آیا ایده طرح تفصیلی مصوب در رابطه با تجهیز محور بازار  به عنوان ساختار اتصالی بافت قدیم باید تعقیب گردد و یا از تمرکز بیشتر خدمات تجاری در محورهای منتهی به بازار اجتناب و توسعه مرکز شهر در بخش دیگری از ساختار اصلی شهر (مثل بافتهای میانی در ناحیه غربی بافت) ساماندهی گردد؟</a:t>
            </a:r>
          </a:p>
          <a:p>
            <a:pPr algn="justLow" rtl="1">
              <a:lnSpc>
                <a:spcPct val="150000"/>
              </a:lnSpc>
            </a:pPr>
            <a:r>
              <a:rPr lang="fa-IR" sz="1400" dirty="0">
                <a:solidFill>
                  <a:schemeClr val="tx1"/>
                </a:solidFill>
                <a:cs typeface="B Nazanin" pitchFamily="2" charset="-78"/>
              </a:rPr>
              <a:t>نتیجه مطالعات فوق به علاوه رایزنی های بین دستگاههای ذی ربط بر ضرورت اجتناب از توسعه بیشتر کاربریهای زاینده سفرهای شهری ، به ویژه کاربری های تجاری موجود در بازار و منطقه تاریخی به سمت عرضه کالاهای مرتبط با مقولات فرهنگی، گردشگری و زیارتی هدایت شود.</a:t>
            </a:r>
          </a:p>
          <a:p>
            <a:pPr algn="justLow" rtl="1">
              <a:lnSpc>
                <a:spcPct val="150000"/>
              </a:lnSpc>
            </a:pPr>
            <a:endParaRPr lang="fa-IR" sz="1400" dirty="0">
              <a:solidFill>
                <a:schemeClr val="tx1"/>
              </a:solidFill>
              <a:cs typeface="B Nazanin" pitchFamily="2" charset="-78"/>
            </a:endParaRPr>
          </a:p>
          <a:p>
            <a:pPr algn="justLow" rtl="1">
              <a:lnSpc>
                <a:spcPct val="150000"/>
              </a:lnSpc>
            </a:pPr>
            <a:r>
              <a:rPr lang="fa-IR" sz="1400" u="sng" dirty="0">
                <a:solidFill>
                  <a:schemeClr val="tx1"/>
                </a:solidFill>
                <a:cs typeface="B Nazanin" pitchFamily="2" charset="-78"/>
              </a:rPr>
              <a:t>دسترسی اصلی سواره به منطقه تاریخی :</a:t>
            </a:r>
          </a:p>
          <a:p>
            <a:pPr algn="justLow" rtl="1">
              <a:lnSpc>
                <a:spcPct val="150000"/>
              </a:lnSpc>
            </a:pPr>
            <a:r>
              <a:rPr lang="fa-IR" sz="1400" dirty="0">
                <a:solidFill>
                  <a:schemeClr val="tx1"/>
                </a:solidFill>
                <a:cs typeface="B Nazanin" pitchFamily="2" charset="-78"/>
              </a:rPr>
              <a:t>در خصوص دسترسی های اصلی سواره، نخستین طرح تفصیلی شیراز شبکه معابر موجود شهر راپذیرفت و تعریض معابری جهت دسترسی به مراکز محلات را پیشنهاد کرد. در این طرح توجه خاصی به نقش و تاثیر کاربری تعیین کننده ای چون بقعه سید میراحمد (شاهچراغ) و نیاز روزافزون دسترسی به آن دیده نمی شود.</a:t>
            </a:r>
          </a:p>
          <a:p>
            <a:pPr algn="justLow" rtl="1">
              <a:lnSpc>
                <a:spcPct val="150000"/>
              </a:lnSpc>
            </a:pPr>
            <a:r>
              <a:rPr lang="fa-IR" sz="1400" dirty="0">
                <a:solidFill>
                  <a:schemeClr val="tx1"/>
                </a:solidFill>
                <a:cs typeface="B Nazanin" pitchFamily="2" charset="-78"/>
              </a:rPr>
              <a:t>طرح احیا و تفصیلی مصوب 1373 رینگ دور بافت را به عنوان معابر شریانی پذیرفته و مابقی معابر داخلی بافت را به عنوان دسترسیهای محلی عنوان نمود. اما ایجاد زیرگذر کریمخانی در محور زند، نقش این محور را ناخواسته به سمت معبر شریانی ارتقا داد. </a:t>
            </a:r>
          </a:p>
          <a:p>
            <a:pPr algn="justLow" rtl="1">
              <a:lnSpc>
                <a:spcPct val="150000"/>
              </a:lnSpc>
            </a:pPr>
            <a:r>
              <a:rPr lang="fa-IR" sz="1400" dirty="0">
                <a:solidFill>
                  <a:schemeClr val="tx1"/>
                </a:solidFill>
                <a:cs typeface="B Nazanin" pitchFamily="2" charset="-78"/>
              </a:rPr>
              <a:t>با توجه به پیشنهاد طرح احیا و تفصیلی منطقه تاریخی-فرهنگی شیراز و مطالعات ترافیکی انجام شده و شهرهای دیگر استفاده از رینگ معابر شریانی دور بافت الزامی است. دسترسی های داخلی بافت باید نقش جمع و پخش کننده و محلی داشته باشند. تامین پارکینگها ، وسایل نقلیه عمومی و محدودیت های عبور سواره در منطقه تاریخی ضروری به نظر می رسد.</a:t>
            </a:r>
          </a:p>
          <a:p>
            <a:pPr algn="justLow" rtl="1">
              <a:lnSpc>
                <a:spcPct val="150000"/>
              </a:lnSpc>
            </a:pPr>
            <a:endParaRPr lang="fa-IR" sz="1400" dirty="0">
              <a:solidFill>
                <a:schemeClr val="tx1"/>
              </a:solidFill>
              <a:cs typeface="B Nazanin" pitchFamily="2" charset="-78"/>
            </a:endParaRP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
        <p:nvSpPr>
          <p:cNvPr id="7" name="TextBox 6"/>
          <p:cNvSpPr txBox="1"/>
          <p:nvPr/>
        </p:nvSpPr>
        <p:spPr>
          <a:xfrm>
            <a:off x="3657600" y="652790"/>
            <a:ext cx="228600" cy="261610"/>
          </a:xfrm>
          <a:prstGeom prst="rect">
            <a:avLst/>
          </a:prstGeom>
          <a:noFill/>
        </p:spPr>
        <p:txBody>
          <a:bodyPr wrap="square" rtlCol="0">
            <a:spAutoFit/>
          </a:bodyPr>
          <a:lstStyle/>
          <a:p>
            <a:r>
              <a:rPr lang="fa-IR" sz="1050" dirty="0">
                <a:cs typeface="B Nazanin" pitchFamily="2" charset="-78"/>
              </a:rPr>
              <a:t>3</a:t>
            </a:r>
            <a:endParaRPr lang="en-US" sz="1050" dirty="0">
              <a:cs typeface="B Nazanin" pitchFamily="2" charset="-78"/>
            </a:endParaRPr>
          </a:p>
        </p:txBody>
      </p:sp>
      <p:sp>
        <p:nvSpPr>
          <p:cNvPr id="8" name="TextBox 7"/>
          <p:cNvSpPr txBox="1"/>
          <p:nvPr/>
        </p:nvSpPr>
        <p:spPr>
          <a:xfrm>
            <a:off x="990600" y="9598968"/>
            <a:ext cx="5562600" cy="230832"/>
          </a:xfrm>
          <a:prstGeom prst="rect">
            <a:avLst/>
          </a:prstGeom>
          <a:noFill/>
        </p:spPr>
        <p:txBody>
          <a:bodyPr wrap="square" rtlCol="0">
            <a:spAutoFit/>
          </a:bodyPr>
          <a:lstStyle/>
          <a:p>
            <a:pPr algn="r"/>
            <a:r>
              <a:rPr lang="fa-IR" sz="900" dirty="0">
                <a:cs typeface="B Nazanin" pitchFamily="2" charset="-78"/>
              </a:rPr>
              <a:t>3. این بخش با اقتباس از مقاله ”بررسی تجارب مرمت شهری ....و راهکار های مناسب برای بافت تاریخی شیراز ” نگاشته شده است.</a:t>
            </a:r>
            <a:endParaRPr lang="en-US" sz="900" dirty="0">
              <a:cs typeface="B Nazanin" pitchFamily="2"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3">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rtl="1">
              <a:lnSpc>
                <a:spcPct val="150000"/>
              </a:lnSpc>
            </a:pPr>
            <a:r>
              <a:rPr lang="fa-IR" sz="1400" dirty="0">
                <a:solidFill>
                  <a:schemeClr val="tx1"/>
                </a:solidFill>
                <a:cs typeface="B Nazanin" pitchFamily="2" charset="-78"/>
              </a:rPr>
              <a:t> </a:t>
            </a:r>
            <a:endParaRPr lang="en-US" sz="1400" dirty="0">
              <a:solidFill>
                <a:schemeClr val="tx1"/>
              </a:solidFill>
              <a:cs typeface="B Nazanin" pitchFamily="2" charset="-78"/>
            </a:endParaRPr>
          </a:p>
          <a:p>
            <a:pPr algn="just" rtl="1">
              <a:lnSpc>
                <a:spcPct val="150000"/>
              </a:lnSpc>
            </a:pPr>
            <a:r>
              <a:rPr lang="fa-IR" b="1" dirty="0">
                <a:solidFill>
                  <a:schemeClr val="tx1"/>
                </a:solidFill>
                <a:cs typeface="B Nazanin" pitchFamily="2" charset="-78"/>
              </a:rPr>
              <a:t>مقدمه: </a:t>
            </a:r>
          </a:p>
          <a:p>
            <a:pPr algn="just" rtl="1">
              <a:lnSpc>
                <a:spcPct val="150000"/>
              </a:lnSpc>
            </a:pPr>
            <a:endParaRPr lang="en-US"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تا قبل از جریانات جهانی ناشی از انقلاب صنعتی، تغییرات جوامع شهری کشور بسیار بطنی و نامحسوس بوده و به تبع آن، کالبد شهرها نیز با دگرگونی قابل توجهی مواجه نبود. همگام با تغییرات اقتصادی، اجتماعی و فرهنگی، بافتهای شهری نیز مواجه با تغییر شکل و شالوده گردیدند. </a:t>
            </a:r>
          </a:p>
          <a:p>
            <a:pPr algn="just" rtl="1">
              <a:lnSpc>
                <a:spcPct val="150000"/>
              </a:lnSpc>
            </a:pPr>
            <a:r>
              <a:rPr lang="fa-IR" sz="1400" dirty="0">
                <a:solidFill>
                  <a:schemeClr val="tx1"/>
                </a:solidFill>
                <a:cs typeface="B Nazanin" pitchFamily="2" charset="-78"/>
              </a:rPr>
              <a:t>  از جمله سیاستهای مؤثر و حساس توسعه شهری را می</a:t>
            </a:r>
            <a:r>
              <a:rPr lang="en-US" sz="1400" dirty="0">
                <a:solidFill>
                  <a:schemeClr val="tx1"/>
                </a:solidFill>
                <a:cs typeface="B Nazanin" pitchFamily="2" charset="-78"/>
              </a:rPr>
              <a:t> </a:t>
            </a:r>
            <a:r>
              <a:rPr lang="fa-IR" sz="1400" dirty="0">
                <a:solidFill>
                  <a:schemeClr val="tx1"/>
                </a:solidFill>
                <a:cs typeface="B Nazanin" pitchFamily="2" charset="-78"/>
              </a:rPr>
              <a:t>توان برنامه های مداخله در بافتهای کهن شهری دانست که در ابعاد مختلف اجتماعی، فرهنگی، سیاسی، اقتصادی، زیست محیطی و کالبدی قابل تجزیه و تحلیل هستند. درحالی که شالوده و بافت کهن بسیاری از شهرهای ایران با ارزشهای تاریخی، فرهنگی و اجتماعی کشور همخوانی دارند، تدوین سیاستهای منسجم و جامع مداخله در این بافتها به شدت مورد غفلت قرار گرفته است. </a:t>
            </a:r>
          </a:p>
          <a:p>
            <a:pPr algn="just" rtl="1">
              <a:lnSpc>
                <a:spcPct val="150000"/>
              </a:lnSpc>
            </a:pPr>
            <a:r>
              <a:rPr lang="fa-IR" sz="1400" dirty="0">
                <a:solidFill>
                  <a:schemeClr val="tx1"/>
                </a:solidFill>
                <a:cs typeface="B Nazanin" pitchFamily="2" charset="-78"/>
              </a:rPr>
              <a:t>  دولت قاجار اولین دولت ایرانی بود که به دنبال ایجاد نمادی از رشد و توسعه، درصدد دگرگونی شهرها، بخصوص پایتخت خود تهران برآمد و درحقیقت از این دوران به بعد مداخله در بافتهای کهن شهری معنی پیدا کرد. البته این امر بنا به دلایلی نظیر «عدم حاکمیت سرمایه داری بر اقتصاد و جامعه ایران» در تحقق اهداف خود موفق نبود و اقدامات پراکنده صورت گرفته از دوران قاجار تا دوران پس از انقلاب اسلامی را به هیچ وجه نمی توان پاسخگوی نقش، اهمیت و جایگاه این بافت ها در توسعه شهری ایران دانست. </a:t>
            </a:r>
          </a:p>
          <a:p>
            <a:pPr algn="just" rtl="1">
              <a:lnSpc>
                <a:spcPct val="150000"/>
              </a:lnSpc>
            </a:pPr>
            <a:r>
              <a:rPr lang="fa-IR" sz="1400" dirty="0">
                <a:solidFill>
                  <a:schemeClr val="tx1"/>
                </a:solidFill>
                <a:cs typeface="B Nazanin" pitchFamily="2" charset="-78"/>
              </a:rPr>
              <a:t>  بررسی تطبیقی سیاستهای اعمال شده در ایران با سیاستها و تجربیات جهانی، حاکی از فقدان مبانی نظری و فرآیند عملی در سیاستگزاری و برنامه ریزی این بافتها است. ارزش و اهمیت این بافتها فراتر از آنست که برنامه ها و قوانین پراکنده ای بر این مقوله مرتب شود. تدوین سیاست و برنامه ای کارا و مؤثر که در شأن بافتهای کهن شهری ایران بوده و توجیهات لازم در ابعاد مختلف را داشته باشد. نیازمند طی فرایندی است که در آن سیاستها و اقدامات گذشته مورد ارزیابی جامع قرار گیرند و چشم انداز جایگاه این بافتها در توسعه شهری آینده کشور ترسیم شود. و اصول و معیارهای هنجاری این مداخله براساس تحقیقات بنیادی و کاربردی تدوین گردند. (عزیزی، 1374،ص 37 و 38)</a:t>
            </a:r>
            <a:endParaRPr lang="en-US" sz="1400"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en-US" sz="1400" dirty="0">
              <a:solidFill>
                <a:schemeClr val="tx1"/>
              </a:solidFill>
              <a:cs typeface="B Nazanin" pitchFamily="2" charset="-78"/>
            </a:endParaRPr>
          </a:p>
        </p:txBody>
      </p:sp>
      <p:pic>
        <p:nvPicPr>
          <p:cNvPr id="7" name="Picture 5" descr="C:\Documents and Settings\GIGABYTE\Desktop\baftZir.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rot="5400000">
            <a:off x="501659" y="8655066"/>
            <a:ext cx="749282" cy="1600199"/>
          </a:xfrm>
          <a:prstGeom prst="rect">
            <a:avLst/>
          </a:prstGeom>
          <a:noFill/>
        </p:spPr>
      </p:pic>
      <p:sp>
        <p:nvSpPr>
          <p:cNvPr id="5" name="Slide Number Placeholder 4"/>
          <p:cNvSpPr>
            <a:spLocks noGrp="1"/>
          </p:cNvSpPr>
          <p:nvPr>
            <p:ph type="sldNum" sz="quarter" idx="12"/>
          </p:nvPr>
        </p:nvSpPr>
        <p:spPr>
          <a:xfrm>
            <a:off x="2209800" y="9454801"/>
            <a:ext cx="1600200" cy="527403"/>
          </a:xfrm>
        </p:spPr>
        <p:txBody>
          <a:bodyPr/>
          <a:lstStyle/>
          <a:p>
            <a:fld id="{B6F15528-21DE-4FAA-801E-634DDDAF4B2B}" type="slidenum">
              <a:rPr lang="en-US" smtClean="0">
                <a:cs typeface="B Johar" pitchFamily="2" charset="-78"/>
              </a:rPr>
              <a:pPr/>
              <a:t>4</a:t>
            </a:fld>
            <a:endParaRPr lang="en-US" dirty="0">
              <a:cs typeface="B Johar" pitchFamily="2" charset="-78"/>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Low" rtl="1">
              <a:lnSpc>
                <a:spcPct val="150000"/>
              </a:lnSpc>
            </a:pPr>
            <a:endParaRPr lang="fa-IR" sz="1400" dirty="0">
              <a:solidFill>
                <a:schemeClr val="tx1"/>
              </a:solidFill>
              <a:cs typeface="B Nazanin" pitchFamily="2" charset="-78"/>
            </a:endParaRPr>
          </a:p>
          <a:p>
            <a:pPr algn="just" rtl="1">
              <a:lnSpc>
                <a:spcPct val="150000"/>
              </a:lnSpc>
            </a:pPr>
            <a:r>
              <a:rPr lang="fa-IR" sz="1400" u="sng" dirty="0">
                <a:solidFill>
                  <a:schemeClr val="tx1"/>
                </a:solidFill>
                <a:cs typeface="B Nazanin" pitchFamily="2" charset="-78"/>
              </a:rPr>
              <a:t>جمع بندی:</a:t>
            </a:r>
          </a:p>
          <a:p>
            <a:pPr algn="just" rtl="1">
              <a:lnSpc>
                <a:spcPct val="150000"/>
              </a:lnSpc>
            </a:pPr>
            <a:r>
              <a:rPr lang="fa-IR" sz="1400" dirty="0">
                <a:solidFill>
                  <a:schemeClr val="tx1"/>
                </a:solidFill>
                <a:cs typeface="B Nazanin" pitchFamily="2" charset="-78"/>
              </a:rPr>
              <a:t>در حال حاضر با ضعف خدمات رسانی، وضع قوانین سختگیرانه در زمینه حفظ ابنیه و اصرار میراث فرهنگي بر حفظ بافت قديم با همين شکل و قالب ، عدم تعریف مكانيزم مالي و اجرايي مناسب برای نگه داری بافت ، عدم وجود  مدیریت واحد در تصمیم سازی برای احیای این بافت، درصد بالای اتباع بیگانه و عمدتا افغانی، عدم دسترسي به مالكان اصلي خانه‌هاي اين منطقه‌، عدم وجود برنامه‌ريزي منسجم، نياز بيش از 90 درصد ساختمان‌هاي موجود در اين بافت به احيا و نوسازي كامل، كوچه‌هاي باريك، عدم وجود انگيزه براي احيا و مرمت بناها، عدم وجود هماهنگي بين مديران بخش فرهنگي و تاريخي با شهرداري، گستردگي اين بافت و .... بخشي از مشكلات اين بافت به شمار مي‌رود كه مانع تغيير اساسي در آن شده است. </a:t>
            </a:r>
          </a:p>
          <a:p>
            <a:pPr algn="just" rtl="1">
              <a:lnSpc>
                <a:spcPct val="150000"/>
              </a:lnSpc>
            </a:pPr>
            <a:endParaRPr lang="en-US" sz="1400" dirty="0">
              <a:solidFill>
                <a:schemeClr val="tx1"/>
              </a:solidFill>
              <a:cs typeface="B Nazanin" pitchFamily="2" charset="-78"/>
            </a:endParaRPr>
          </a:p>
          <a:p>
            <a:pPr lvl="0" algn="justLow" rtl="1">
              <a:lnSpc>
                <a:spcPct val="150000"/>
              </a:lnSpc>
            </a:pPr>
            <a:endParaRPr lang="fa-IR" sz="1400" dirty="0">
              <a:solidFill>
                <a:prstClr val="black"/>
              </a:solidFill>
              <a:cs typeface="B Nazanin" pitchFamily="2" charset="-78"/>
            </a:endParaRPr>
          </a:p>
          <a:p>
            <a:pPr lvl="0" algn="justLow" rtl="1">
              <a:lnSpc>
                <a:spcPct val="150000"/>
              </a:lnSpc>
            </a:pPr>
            <a:r>
              <a:rPr lang="fa-IR" sz="1400" dirty="0">
                <a:solidFill>
                  <a:prstClr val="black"/>
                </a:solidFill>
                <a:cs typeface="B Nazanin" pitchFamily="2" charset="-78"/>
              </a:rPr>
              <a:t> </a:t>
            </a:r>
          </a:p>
          <a:p>
            <a:pPr lvl="0" algn="justLow" rtl="1">
              <a:lnSpc>
                <a:spcPct val="150000"/>
              </a:lnSpc>
            </a:pPr>
            <a:endParaRPr lang="en-US" sz="1400" dirty="0">
              <a:solidFill>
                <a:prstClr val="black"/>
              </a:solidFill>
              <a:cs typeface="B Nazanin" pitchFamily="2" charset="-78"/>
            </a:endParaRPr>
          </a:p>
          <a:p>
            <a:pPr lvl="0" algn="justLow" rtl="1">
              <a:lnSpc>
                <a:spcPct val="150000"/>
              </a:lnSpc>
            </a:pPr>
            <a:r>
              <a:rPr lang="en-US" sz="1400" dirty="0">
                <a:solidFill>
                  <a:prstClr val="black"/>
                </a:solidFill>
                <a:cs typeface="B Nazanin" pitchFamily="2" charset="-78"/>
              </a:rPr>
              <a:t> </a:t>
            </a:r>
          </a:p>
          <a:p>
            <a:pPr lvl="0" algn="justLow">
              <a:lnSpc>
                <a:spcPct val="150000"/>
              </a:lnSpc>
            </a:pPr>
            <a:endParaRPr lang="en-US" sz="1400" dirty="0">
              <a:solidFill>
                <a:prstClr val="black"/>
              </a:solidFill>
              <a:cs typeface="B Nazanin" pitchFamily="2" charset="-78"/>
            </a:endParaRPr>
          </a:p>
        </p:txBody>
      </p:sp>
      <p:pic>
        <p:nvPicPr>
          <p:cNvPr id="7" name="Picture 6" descr="C:\Documents and Settings\GIGABYTE\Desktop\shiraz2 copy.jpg"/>
          <p:cNvPicPr>
            <a:picLocks noChangeAspect="1" noChangeArrowheads="1"/>
          </p:cNvPicPr>
          <p:nvPr/>
        </p:nvPicPr>
        <p:blipFill>
          <a:blip r:embed="rId3"/>
          <a:srcRect l="7317" t="3947" r="9901" b="5055"/>
          <a:stretch>
            <a:fillRect/>
          </a:stretch>
        </p:blipFill>
        <p:spPr bwMode="auto">
          <a:xfrm>
            <a:off x="1295401" y="3809999"/>
            <a:ext cx="4160460" cy="3200401"/>
          </a:xfrm>
          <a:prstGeom prst="rect">
            <a:avLst/>
          </a:prstGeom>
          <a:ln>
            <a:noFill/>
          </a:ln>
          <a:effectLst>
            <a:softEdge rad="112500"/>
          </a:effectLst>
        </p:spPr>
      </p:pic>
      <p:sp>
        <p:nvSpPr>
          <p:cNvPr id="8" name="TextBox 7"/>
          <p:cNvSpPr txBox="1"/>
          <p:nvPr/>
        </p:nvSpPr>
        <p:spPr>
          <a:xfrm>
            <a:off x="2209800" y="6934200"/>
            <a:ext cx="2362200" cy="276999"/>
          </a:xfrm>
          <a:prstGeom prst="rect">
            <a:avLst/>
          </a:prstGeom>
          <a:noFill/>
        </p:spPr>
        <p:txBody>
          <a:bodyPr wrap="square" rtlCol="0">
            <a:spAutoFit/>
          </a:bodyPr>
          <a:lstStyle/>
          <a:p>
            <a:pPr algn="r"/>
            <a:r>
              <a:rPr lang="fa-IR" sz="1200" dirty="0">
                <a:cs typeface="B Nazanin" pitchFamily="2" charset="-78"/>
              </a:rPr>
              <a:t>عکس  20  - تطبیق بافت جدید و قدیم شیراز</a:t>
            </a:r>
            <a:endParaRPr lang="en-US" sz="1200" dirty="0">
              <a:cs typeface="B Nazanin" pitchFamily="2" charset="-78"/>
            </a:endParaRPr>
          </a:p>
        </p:txBody>
      </p:sp>
      <p:pic>
        <p:nvPicPr>
          <p:cNvPr id="9" name="Picture 5" descr="C:\Documents and Settings\GIGABYTE\Desktop\baftZir.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
        <p:nvSpPr>
          <p:cNvPr id="10"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rtl="1">
              <a:lnSpc>
                <a:spcPct val="150000"/>
              </a:lnSpc>
            </a:pPr>
            <a:endParaRPr lang="fa-IR" sz="1400" dirty="0">
              <a:solidFill>
                <a:schemeClr val="tx1"/>
              </a:solidFill>
              <a:cs typeface="B Nazanin" pitchFamily="2" charset="-78"/>
            </a:endParaRPr>
          </a:p>
          <a:p>
            <a:pPr algn="r" rtl="1">
              <a:lnSpc>
                <a:spcPct val="150000"/>
              </a:lnSpc>
            </a:pPr>
            <a:r>
              <a:rPr lang="fa-IR" sz="1600" b="1" dirty="0">
                <a:solidFill>
                  <a:schemeClr val="tx1"/>
                </a:solidFill>
                <a:cs typeface="B Nazanin" pitchFamily="2" charset="-78"/>
              </a:rPr>
              <a:t>مشکلات برنامه ریزی و طراحی در بافت قدیم سمنان:</a:t>
            </a:r>
          </a:p>
          <a:p>
            <a:pPr algn="r" rtl="1">
              <a:lnSpc>
                <a:spcPct val="150000"/>
              </a:lnSpc>
            </a:pPr>
            <a:endParaRPr lang="fa-IR" sz="1600" b="1"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بافت تاریخی سمنان شامل محدوده ای به مساحت 100 هکتار در جنوب شهر ، واقع شده و شامل پنج محله ”ناسار“، ”اسفنجان“، ”لتیبار“، ”چوبمسجد“ و ”شاهچوق ” است که هر یک در مقاطع تاریخی متفاوتی شکل گرفته اند و به دلیل شاخصه ای کالبدی و فرهنگی و بعضا منحصر به فرد، خود یکی از اصیل ترین بافت های کهن شهری ایران به حساب می آید.</a:t>
            </a:r>
          </a:p>
          <a:p>
            <a:pPr algn="just" rtl="1">
              <a:lnSpc>
                <a:spcPct val="150000"/>
              </a:lnSpc>
            </a:pPr>
            <a:r>
              <a:rPr lang="fa-IR" sz="1400" dirty="0">
                <a:solidFill>
                  <a:schemeClr val="tx1"/>
                </a:solidFill>
                <a:cs typeface="B Nazanin" pitchFamily="2" charset="-78"/>
              </a:rPr>
              <a:t>خیابان شاه در زمان پهلوی اول از میان بافت راسته بازار شیح علاالدوله گذشته و این بازار را  در دو محل به صورت طولی قطع و راسته بازار شمالی – جنوبی را به دو تکه تقسیم کرده بود، از این رو عملات بازار علاالدوله از رونق افتاد و بازار شمالی جنوبی رونق بیشتری گرفت. </a:t>
            </a:r>
          </a:p>
          <a:p>
            <a:pPr algn="just" rtl="1">
              <a:lnSpc>
                <a:spcPct val="150000"/>
              </a:lnSpc>
            </a:pPr>
            <a:r>
              <a:rPr lang="fa-IR" sz="1400" dirty="0">
                <a:solidFill>
                  <a:schemeClr val="tx1"/>
                </a:solidFill>
                <a:cs typeface="B Nazanin" pitchFamily="2" charset="-78"/>
              </a:rPr>
              <a:t>نخستین طرحی که مشکلات کالبدی – فضایی شهر سمنان طی آن مورد توجه قرار گرفت، طرح جامع شهر سمنان بود که در سال1356 به تصویب رسید. این طرح توسعه شهر سمنان را در دو جهت شمال و جنوب و به مرکزیت بافت قدیم و براساس رشد آرام جمعیت و تحولات شهرنشینی پیش بینی کرد. با پیروزی انقلاب و آغاز ساخت و ساز های وسیع و خارج از چارچوب های برنامه، پیش بینی یاد شده محقق نشد، به نحوی که در فاصله سال های 57 تا62 ، اراضی وسیعی در شمال بافت و خارج از محدوده قدیم شهر آماج هجوم شهرسازی بی ضابطه قرار گرفت. نتیجه این توسعه بیرویه و شتابان، فراهم نشدن فرصتی کافی برای شکل گیری پیوندی انداموار، مابین دو بافت جدید و قدیم بود. از آن پس دو بافت جدید و قدیم در تقابل با هم مسیری جداگانه را پیمودند.</a:t>
            </a:r>
          </a:p>
          <a:p>
            <a:pPr algn="just" rtl="1">
              <a:lnSpc>
                <a:spcPct val="150000"/>
              </a:lnSpc>
            </a:pPr>
            <a:r>
              <a:rPr lang="fa-IR" sz="1400" dirty="0">
                <a:solidFill>
                  <a:schemeClr val="tx1"/>
                </a:solidFill>
                <a:cs typeface="B Nazanin" pitchFamily="2" charset="-78"/>
              </a:rPr>
              <a:t>طرح روانبخشی محله ناسار (یکی از 5 محله بافت قدیمی و مهمترین آنها) با همکاری دفتر فنی استانداری در فاصله سال های 56 تا 59 مشکل را در شبکه دسترسی بافت قدیم تلقی کرد و ایجاد معابر اتومبیل رو را در این محله در دستور کار خود قرار داد. تشخیص مسئولان سازمان حفاظت آثار باستانی در خصوص پیشنهاد های این طرح آن بود که پیامد های ناشی از احداث معابر ، آثار رکودی بر عملکرد بازار خواهد گذاشت و به تخریب عناصر با ارزش تاریخی بافت منجر خواهد شدف به این اعتبار با اجرای آن مخالفت کردند. </a:t>
            </a:r>
          </a:p>
          <a:p>
            <a:pPr algn="justLow" rtl="1">
              <a:lnSpc>
                <a:spcPct val="150000"/>
              </a:lnSpc>
            </a:pPr>
            <a:r>
              <a:rPr lang="fa-IR" sz="1400" dirty="0">
                <a:solidFill>
                  <a:schemeClr val="tx1"/>
                </a:solidFill>
                <a:cs typeface="B Nazanin" pitchFamily="2" charset="-78"/>
              </a:rPr>
              <a:t>با بروز مشکلات ناشی از رشد و گسترش خارج از چارچوب برنامه شهر سمنان لزوم مطالعه و برنامه ریزی برای آن در دستور کار مدیران شهری قرار گرفت. در پی آن طرح تجدید نظر جامع در سال 64 و طرح تفصیلی آن در سال 63 ، پس از انجام مطالعات به تصویب رسید. از دستاورد های مهم این دو طرح شناسایی و معرفی بافت قدیم و جلب کردن توجه مسئولین به لزوم مطالعه خاص آن خارج از طرح جامع بود که مطالعه آنرا به طور</a:t>
            </a: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
        <p:nvSpPr>
          <p:cNvPr id="7" name="TextBox 6"/>
          <p:cNvSpPr txBox="1"/>
          <p:nvPr/>
        </p:nvSpPr>
        <p:spPr>
          <a:xfrm>
            <a:off x="2590800" y="652790"/>
            <a:ext cx="228600" cy="261610"/>
          </a:xfrm>
          <a:prstGeom prst="rect">
            <a:avLst/>
          </a:prstGeom>
          <a:noFill/>
        </p:spPr>
        <p:txBody>
          <a:bodyPr wrap="square" rtlCol="0">
            <a:spAutoFit/>
          </a:bodyPr>
          <a:lstStyle/>
          <a:p>
            <a:r>
              <a:rPr lang="fa-IR" sz="1050" dirty="0">
                <a:cs typeface="B Nazanin" pitchFamily="2" charset="-78"/>
              </a:rPr>
              <a:t>4</a:t>
            </a:r>
            <a:endParaRPr lang="en-US" sz="1050" dirty="0">
              <a:cs typeface="B Nazanin" pitchFamily="2" charset="-78"/>
            </a:endParaRPr>
          </a:p>
        </p:txBody>
      </p:sp>
      <p:sp>
        <p:nvSpPr>
          <p:cNvPr id="8" name="TextBox 7"/>
          <p:cNvSpPr txBox="1"/>
          <p:nvPr/>
        </p:nvSpPr>
        <p:spPr>
          <a:xfrm>
            <a:off x="990600" y="9601200"/>
            <a:ext cx="5562600" cy="230832"/>
          </a:xfrm>
          <a:prstGeom prst="rect">
            <a:avLst/>
          </a:prstGeom>
          <a:noFill/>
        </p:spPr>
        <p:txBody>
          <a:bodyPr wrap="square" rtlCol="0">
            <a:spAutoFit/>
          </a:bodyPr>
          <a:lstStyle/>
          <a:p>
            <a:pPr algn="r"/>
            <a:r>
              <a:rPr lang="fa-IR" sz="900" dirty="0">
                <a:cs typeface="B Nazanin" pitchFamily="2" charset="-78"/>
              </a:rPr>
              <a:t>4. این بخش با اقتباس از مقاله ”نگاهی به طرح... بازسازی بافت تاریخی سمنان“ نگاشته شده است.</a:t>
            </a:r>
            <a:endParaRPr lang="en-US" sz="900" dirty="0">
              <a:cs typeface="B Nazanin" pitchFamily="2" charset="-78"/>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rtl="1">
              <a:lnSpc>
                <a:spcPct val="150000"/>
              </a:lnSpc>
            </a:pPr>
            <a:endParaRPr lang="fa-IR" sz="14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جداگانه تحت عنوان طرح بهسازی و نوساری قرار دادند. این طرح پس از 2 سال در سال 1368 و با شروع برنامه توسعه اول پایان یافت و به تصویب رسید.</a:t>
            </a:r>
          </a:p>
          <a:p>
            <a:pPr algn="just" rtl="1">
              <a:lnSpc>
                <a:spcPct val="150000"/>
              </a:lnSpc>
            </a:pPr>
            <a:r>
              <a:rPr lang="fa-IR" sz="1400" dirty="0">
                <a:solidFill>
                  <a:schemeClr val="tx1"/>
                </a:solidFill>
                <a:cs typeface="B Nazanin" pitchFamily="2" charset="-78"/>
              </a:rPr>
              <a:t>در این طرح نیز محور اصلی کار کماکان بر کالبد استوار ماند. در مطالعات انجام شده، ساختار اجتماعی و اقتصادی بافت بررسی شده، اما عدم اختیار در تدوین سیاست های کلان اقتصادی و اجتماعی باعث شده که نهایتا پیشنهاد ها در همان چارچوب طراحی محدود بماند. تنها مورد استثنا در این میان، پیشنهاد طرح تجمیع است که در آن گامی فراتر برداشته شده بود. </a:t>
            </a:r>
          </a:p>
          <a:p>
            <a:pPr algn="just" rtl="1">
              <a:lnSpc>
                <a:spcPct val="150000"/>
              </a:lnSpc>
            </a:pPr>
            <a:r>
              <a:rPr lang="fa-IR" sz="1400" dirty="0">
                <a:solidFill>
                  <a:schemeClr val="tx1"/>
                </a:solidFill>
                <a:cs typeface="B Nazanin" pitchFamily="2" charset="-78"/>
              </a:rPr>
              <a:t>امروزه برای احیای مجدد بافت ها نگرشی جامع شامل  ابعاد مشارکتی، مدیریتی، سرمایه گذاری و کالبدی تحت عنوان احیای مجدد ضروری است و برای احیای موفق بافت سیاست گذاری های اقتصادی و اجتماعی نیز حائز اهمیت است. به عنوان مثال عدم اختیار در سیاست گذاری ها در مورد سمنان موجب شد با وجود هدف باززنده سازی بازار در این طرح، با ایجاد مجموعه ی تجاری در میدان معلم ، تخلیه ی سرمایه گذاری در بخش جدید انجام شود.</a:t>
            </a:r>
          </a:p>
        </p:txBody>
      </p:sp>
      <p:pic>
        <p:nvPicPr>
          <p:cNvPr id="5" name="Picture 4" descr="C:\Documents and Settings\GIGABYTE\Desktop\semnanFinal.jpg"/>
          <p:cNvPicPr>
            <a:picLocks noChangeAspect="1" noChangeArrowheads="1"/>
          </p:cNvPicPr>
          <p:nvPr/>
        </p:nvPicPr>
        <p:blipFill>
          <a:blip r:embed="rId3"/>
          <a:srcRect l="7071" t="4856" r="17327" b="7739"/>
          <a:stretch>
            <a:fillRect/>
          </a:stretch>
        </p:blipFill>
        <p:spPr bwMode="auto">
          <a:xfrm>
            <a:off x="1600200" y="4724401"/>
            <a:ext cx="3657600" cy="3247858"/>
          </a:xfrm>
          <a:prstGeom prst="rect">
            <a:avLst/>
          </a:prstGeom>
          <a:ln>
            <a:noFill/>
          </a:ln>
          <a:effectLst>
            <a:softEdge rad="112500"/>
          </a:effectLst>
        </p:spPr>
      </p:pic>
      <p:sp>
        <p:nvSpPr>
          <p:cNvPr id="7" name="TextBox 6"/>
          <p:cNvSpPr txBox="1"/>
          <p:nvPr/>
        </p:nvSpPr>
        <p:spPr>
          <a:xfrm>
            <a:off x="2209800" y="7899484"/>
            <a:ext cx="2362200" cy="276999"/>
          </a:xfrm>
          <a:prstGeom prst="rect">
            <a:avLst/>
          </a:prstGeom>
          <a:noFill/>
        </p:spPr>
        <p:txBody>
          <a:bodyPr wrap="square" rtlCol="0">
            <a:spAutoFit/>
          </a:bodyPr>
          <a:lstStyle/>
          <a:p>
            <a:pPr algn="r"/>
            <a:r>
              <a:rPr lang="fa-IR" sz="1200" dirty="0">
                <a:cs typeface="B Nazanin" pitchFamily="2" charset="-78"/>
              </a:rPr>
              <a:t>عکس  21- تطبیق بافت جدید و قدیم سمنان</a:t>
            </a:r>
            <a:endParaRPr lang="en-US" sz="1200" dirty="0">
              <a:cs typeface="B Nazanin" pitchFamily="2" charset="-78"/>
            </a:endParaRPr>
          </a:p>
        </p:txBody>
      </p:sp>
      <p:pic>
        <p:nvPicPr>
          <p:cNvPr id="8" name="Picture 5" descr="C:\Documents and Settings\GIGABYTE\Desktop\baftZir.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
        <p:nvSpPr>
          <p:cNvPr id="9"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lnSpc>
                <a:spcPct val="150000"/>
              </a:lnSpc>
            </a:pPr>
            <a:endParaRPr lang="fa-IR" sz="4800" dirty="0">
              <a:solidFill>
                <a:schemeClr val="tx1"/>
              </a:solidFill>
              <a:cs typeface="B Nazanin" pitchFamily="2" charset="-78"/>
            </a:endParaRPr>
          </a:p>
          <a:p>
            <a:pPr algn="r">
              <a:lnSpc>
                <a:spcPct val="150000"/>
              </a:lnSpc>
            </a:pPr>
            <a:endParaRPr lang="fa-IR" sz="4800" dirty="0">
              <a:solidFill>
                <a:schemeClr val="tx1"/>
              </a:solidFill>
              <a:cs typeface="B Nazanin" pitchFamily="2" charset="-78"/>
            </a:endParaRPr>
          </a:p>
          <a:p>
            <a:pPr algn="r">
              <a:lnSpc>
                <a:spcPct val="150000"/>
              </a:lnSpc>
            </a:pPr>
            <a:endParaRPr lang="fa-IR" sz="4800" dirty="0">
              <a:solidFill>
                <a:schemeClr val="tx1"/>
              </a:solidFill>
              <a:cs typeface="B Nazanin" pitchFamily="2" charset="-78"/>
            </a:endParaRPr>
          </a:p>
          <a:p>
            <a:pPr algn="ctr">
              <a:lnSpc>
                <a:spcPct val="150000"/>
              </a:lnSpc>
            </a:pPr>
            <a:r>
              <a:rPr lang="fa-IR" sz="4800" dirty="0">
                <a:solidFill>
                  <a:schemeClr val="tx1"/>
                </a:solidFill>
                <a:cs typeface="B Nazanin" pitchFamily="2" charset="-78"/>
              </a:rPr>
              <a:t>تحلیل ها و نتایج</a:t>
            </a: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lnSpc>
                <a:spcPct val="150000"/>
              </a:lnSpc>
            </a:pPr>
            <a:endParaRPr lang="fa-IR" sz="1400" b="1" dirty="0">
              <a:solidFill>
                <a:schemeClr val="tx1"/>
              </a:solidFill>
              <a:cs typeface="B Nazanin" pitchFamily="2" charset="-78"/>
            </a:endParaRPr>
          </a:p>
          <a:p>
            <a:pPr algn="r">
              <a:lnSpc>
                <a:spcPct val="150000"/>
              </a:lnSpc>
            </a:pPr>
            <a:r>
              <a:rPr lang="fa-IR" sz="1400" b="1" dirty="0">
                <a:solidFill>
                  <a:schemeClr val="tx1"/>
                </a:solidFill>
                <a:cs typeface="B Nazanin" pitchFamily="2" charset="-78"/>
              </a:rPr>
              <a:t>تحلیل ها و نتایج:</a:t>
            </a:r>
          </a:p>
          <a:p>
            <a:pPr algn="r">
              <a:lnSpc>
                <a:spcPct val="150000"/>
              </a:lnSpc>
            </a:pPr>
            <a:endParaRPr lang="fa-IR" sz="1400" b="1"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مداخله در بافت های شهری در زمان پهلوی اول، نه برپایه ی ضرورت های واقعی بلکه بدون توجه به ویژگی های فرهنگی اجتماعی و اقتصادی جامعه آن روز ایران، صرفا در پی ایجاد موج نو گرایی و تجدد طلبی و با تقلید از الگو های شهر های اروپایی انجام شد. بنابراین در اکثر شهر های ما همچون سایر شهر های خاورمیانه ، آسیا و آفریقا، تحت تاثیر نفوذ مستقیم و غیر مستقیم استعمار ، توسعه شهری تجربه شده در کشورهای اروپایی به صورت خام با الگو برداری از طرح های هوسمان در پاریس انجام شد.</a:t>
            </a:r>
          </a:p>
          <a:p>
            <a:pPr algn="just" rtl="1">
              <a:lnSpc>
                <a:spcPct val="150000"/>
              </a:lnSpc>
              <a:buFont typeface="Wingdings" pitchFamily="2" charset="2"/>
              <a:buChar char="ü"/>
            </a:pPr>
            <a:endParaRPr lang="fa-IR" sz="1400"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با اینکه گسترش شهرها و ازدیاد جمعیت شهرنشین تا دوبرابر و نیم نسبت به ابتدای دوره را در زمان پهلوی دوم شاهد بودیم، ولی</a:t>
            </a:r>
            <a:r>
              <a:rPr lang="fa-IR" sz="1400" b="1" dirty="0">
                <a:solidFill>
                  <a:schemeClr val="tx1"/>
                </a:solidFill>
                <a:cs typeface="B Nazanin" pitchFamily="2" charset="-78"/>
              </a:rPr>
              <a:t> </a:t>
            </a:r>
            <a:r>
              <a:rPr lang="fa-IR" sz="1400" dirty="0">
                <a:solidFill>
                  <a:schemeClr val="tx1"/>
                </a:solidFill>
                <a:cs typeface="B Nazanin" pitchFamily="2" charset="-78"/>
              </a:rPr>
              <a:t>هیچ گونه نظارت و کنترلی بر کیفیت گسترش شهرها اعمال نشد. نظارت شهرداری ها بر عملیات ساختمانی و صدور پروانه ساختمان منحصر به محدوده خدماتی شهرها آن هم در شهرهای بزرگ و بعضی از شهرهای  متوسط بود و شهرداری برای نظارت بر عملیات ساختمانی و شهرسازی اطراف شهر و یا جلوگیری از احداث ساختمان در خارج از محدوده خدماتی هیچ اختیاری نداشت. در نتیجه شهر بدون اینکه نظارتی بر گسترش آن صورت گیرد عملاً گسترش پیدا می کرد و هر چند سال یک بار شهرداری ناگزیر می شد که محله های ناهماهنگ و بی قواره احداث شده را به محدوده خدماتی اضافه کند. این امر موجب گسست روز افزون بافت جدید و قدیم و کاهش کیفیت زندگی در این بافت ها شد. </a:t>
            </a:r>
          </a:p>
          <a:p>
            <a:pPr algn="just" rtl="1">
              <a:lnSpc>
                <a:spcPct val="150000"/>
              </a:lnSpc>
            </a:pPr>
            <a:r>
              <a:rPr lang="fa-IR" sz="1400" dirty="0">
                <a:solidFill>
                  <a:schemeClr val="tx1"/>
                </a:solidFill>
                <a:cs typeface="B Nazanin" pitchFamily="2" charset="-78"/>
              </a:rPr>
              <a:t>تجربه ی شهر سمنان و توسعه بیرویه آن به سمت شمال نمونه ای از این توسعه کنترل نشده است.</a:t>
            </a:r>
          </a:p>
          <a:p>
            <a:pPr algn="just" rtl="1">
              <a:lnSpc>
                <a:spcPct val="150000"/>
              </a:lnSpc>
              <a:buFont typeface="Wingdings" pitchFamily="2" charset="2"/>
              <a:buChar char="ü"/>
            </a:pPr>
            <a:endParaRPr lang="fa-IR" sz="1400"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 در فاصله سال های 1347 تا 1351 در قالب برنامه عمرانی چهارم، موضوع نوسازی محلات قدیمی در قالب طرح های جامع مورد بررسی قرار گرفت.  طی این برنامه ، طرح های جامع 20 شهر که برخی از آنها در  برنامه سوم آغاز شده بود ، تصویب و برای اجرا به شهرداری ها ابلاغ شد. انتقاد های وارد بر اغلب طرح های جامع که در این دوره تهیه شد ، از دیدگاه برخورد به مراکز تاریخی شهر ها می توان به این قرار برشمرد:</a:t>
            </a:r>
          </a:p>
          <a:p>
            <a:pPr algn="just" rtl="1">
              <a:lnSpc>
                <a:spcPct val="150000"/>
              </a:lnSpc>
              <a:buFont typeface="Wingdings" pitchFamily="2" charset="2"/>
              <a:buChar char="ü"/>
            </a:pPr>
            <a:endParaRPr lang="fa-IR" sz="1400" dirty="0">
              <a:solidFill>
                <a:schemeClr val="tx1"/>
              </a:solidFill>
              <a:cs typeface="B Nazanin" pitchFamily="2" charset="-78"/>
            </a:endParaRPr>
          </a:p>
          <a:p>
            <a:pPr algn="just" rtl="1">
              <a:lnSpc>
                <a:spcPct val="150000"/>
              </a:lnSpc>
              <a:buFont typeface="Wingdings" pitchFamily="2" charset="2"/>
              <a:buChar char="Ø"/>
            </a:pPr>
            <a:r>
              <a:rPr lang="fa-IR" sz="1400" dirty="0">
                <a:solidFill>
                  <a:schemeClr val="tx1"/>
                </a:solidFill>
                <a:cs typeface="B Nazanin" pitchFamily="2" charset="-78"/>
              </a:rPr>
              <a:t> بی توجهی به ساختار کالبدی شهر موجود و چگونگی یکپارچگی آن و تضعیف بخش های قدیمی در مقابل توسعه جدید.</a:t>
            </a:r>
          </a:p>
          <a:p>
            <a:pPr algn="r" rtl="1">
              <a:lnSpc>
                <a:spcPct val="150000"/>
              </a:lnSpc>
              <a:buFont typeface="Wingdings" pitchFamily="2" charset="2"/>
              <a:buChar char="Ø"/>
            </a:pPr>
            <a:r>
              <a:rPr lang="fa-IR" sz="1400" dirty="0">
                <a:solidFill>
                  <a:schemeClr val="tx1"/>
                </a:solidFill>
                <a:cs typeface="B Nazanin" pitchFamily="2" charset="-78"/>
              </a:rPr>
              <a:t> بی توجهی به ویژگی های فرهنگی اجتماعی و ساختار محلات قدیمی</a:t>
            </a:r>
          </a:p>
          <a:p>
            <a:pPr algn="r" rtl="1">
              <a:lnSpc>
                <a:spcPct val="150000"/>
              </a:lnSpc>
              <a:buFont typeface="Wingdings" pitchFamily="2" charset="2"/>
              <a:buChar char="Ø"/>
            </a:pPr>
            <a:r>
              <a:rPr lang="fa-IR" sz="1400" dirty="0">
                <a:solidFill>
                  <a:schemeClr val="tx1"/>
                </a:solidFill>
                <a:cs typeface="B Nazanin" pitchFamily="2" charset="-78"/>
              </a:rPr>
              <a:t> بی توجهی به عناصر و اجزای ساختاری بافت موجود و حفظ پیوند بین آنها </a:t>
            </a:r>
          </a:p>
          <a:p>
            <a:pPr algn="just" rtl="1">
              <a:lnSpc>
                <a:spcPct val="150000"/>
              </a:lnSpc>
              <a:buFont typeface="Wingdings" pitchFamily="2" charset="2"/>
              <a:buChar char="ü"/>
            </a:pPr>
            <a:endParaRPr lang="fa-IR" sz="1400" dirty="0">
              <a:solidFill>
                <a:schemeClr val="tx1"/>
              </a:solidFill>
              <a:cs typeface="B Nazanin" pitchFamily="2" charset="-78"/>
            </a:endParaRPr>
          </a:p>
          <a:p>
            <a:pPr algn="r">
              <a:lnSpc>
                <a:spcPct val="150000"/>
              </a:lnSpc>
            </a:pPr>
            <a:endParaRPr lang="fa-IR" sz="1400" dirty="0">
              <a:solidFill>
                <a:schemeClr val="tx1"/>
              </a:solidFill>
              <a:cs typeface="B Nazanin" pitchFamily="2" charset="-78"/>
            </a:endParaRPr>
          </a:p>
          <a:p>
            <a:pPr algn="r">
              <a:lnSpc>
                <a:spcPct val="150000"/>
              </a:lnSpc>
            </a:pPr>
            <a:endParaRPr lang="fa-IR" sz="1400" dirty="0">
              <a:solidFill>
                <a:schemeClr val="tx1"/>
              </a:solidFill>
              <a:cs typeface="B Nazanin" pitchFamily="2" charset="-78"/>
            </a:endParaRPr>
          </a:p>
          <a:p>
            <a:pPr algn="r">
              <a:lnSpc>
                <a:spcPct val="150000"/>
              </a:lnSpc>
            </a:pPr>
            <a:endParaRPr lang="en-US" sz="1400" dirty="0">
              <a:solidFill>
                <a:schemeClr val="tx1"/>
              </a:solidFill>
              <a:cs typeface="B Nazanin" pitchFamily="2" charset="-78"/>
            </a:endParaRP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
        <p:nvSpPr>
          <p:cNvPr id="7" name="Slide Number Placeholder 4"/>
          <p:cNvSpPr txBox="1">
            <a:spLocks/>
          </p:cNvSpPr>
          <p:nvPr/>
        </p:nvSpPr>
        <p:spPr>
          <a:xfrm>
            <a:off x="2209800" y="9448800"/>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lnSpc>
                <a:spcPct val="150000"/>
              </a:lnSpc>
            </a:pPr>
            <a:endParaRPr lang="fa-IR" sz="1400" b="1" dirty="0">
              <a:solidFill>
                <a:schemeClr val="tx1"/>
              </a:solidFill>
              <a:cs typeface="B Nazanin" pitchFamily="2" charset="-78"/>
            </a:endParaRPr>
          </a:p>
          <a:p>
            <a:pPr algn="r">
              <a:lnSpc>
                <a:spcPct val="150000"/>
              </a:lnSpc>
            </a:pPr>
            <a:r>
              <a:rPr lang="fa-IR" sz="1400" b="1" dirty="0">
                <a:solidFill>
                  <a:schemeClr val="tx1"/>
                </a:solidFill>
                <a:cs typeface="B Nazanin" pitchFamily="2" charset="-78"/>
              </a:rPr>
              <a:t>تحلیل ها و نتایج:</a:t>
            </a:r>
          </a:p>
          <a:p>
            <a:pPr algn="r">
              <a:lnSpc>
                <a:spcPct val="150000"/>
              </a:lnSpc>
            </a:pPr>
            <a:endParaRPr lang="fa-IR" sz="1400" b="1" dirty="0">
              <a:solidFill>
                <a:schemeClr val="tx1"/>
              </a:solidFill>
              <a:cs typeface="B Nazanin" pitchFamily="2" charset="-78"/>
            </a:endParaRPr>
          </a:p>
          <a:p>
            <a:pPr algn="r" rtl="1">
              <a:lnSpc>
                <a:spcPct val="150000"/>
              </a:lnSpc>
              <a:buFont typeface="Wingdings" pitchFamily="2" charset="2"/>
              <a:buChar char="Ø"/>
            </a:pPr>
            <a:r>
              <a:rPr lang="fa-IR" sz="1400" dirty="0">
                <a:solidFill>
                  <a:schemeClr val="tx1"/>
                </a:solidFill>
                <a:cs typeface="B Nazanin" pitchFamily="2" charset="-78"/>
              </a:rPr>
              <a:t>بی توجهی به برنامه ریزی های مالی و امکان پذیری بهسازی و ساماندهی بافت قدیم</a:t>
            </a:r>
          </a:p>
          <a:p>
            <a:pPr algn="r" rtl="1">
              <a:lnSpc>
                <a:spcPct val="150000"/>
              </a:lnSpc>
              <a:buFont typeface="Wingdings" pitchFamily="2" charset="2"/>
              <a:buChar char="Ø"/>
            </a:pPr>
            <a:r>
              <a:rPr lang="fa-IR" sz="1400" dirty="0">
                <a:solidFill>
                  <a:schemeClr val="tx1"/>
                </a:solidFill>
                <a:cs typeface="B Nazanin" pitchFamily="2" charset="-78"/>
              </a:rPr>
              <a:t> اولویت دادن به دسترسی سواره بدون توجه به حجم اتومبیل و نیاز های موجود در الگوهای تجویز شده</a:t>
            </a:r>
          </a:p>
          <a:p>
            <a:pPr algn="r" rtl="1">
              <a:lnSpc>
                <a:spcPct val="150000"/>
              </a:lnSpc>
              <a:buFont typeface="Wingdings" pitchFamily="2" charset="2"/>
              <a:buChar char="Ø"/>
            </a:pPr>
            <a:r>
              <a:rPr lang="fa-IR" sz="1400" dirty="0">
                <a:solidFill>
                  <a:schemeClr val="tx1"/>
                </a:solidFill>
                <a:cs typeface="B Nazanin" pitchFamily="2" charset="-78"/>
              </a:rPr>
              <a:t> عدم حضور دستگاه نظارت و تبدیل طرح ها به ابزاری جهت سود جویی</a:t>
            </a:r>
          </a:p>
          <a:p>
            <a:pPr algn="just" rtl="1">
              <a:lnSpc>
                <a:spcPct val="150000"/>
              </a:lnSpc>
            </a:pPr>
            <a:r>
              <a:rPr lang="fa-IR" sz="1400" dirty="0">
                <a:solidFill>
                  <a:schemeClr val="tx1"/>
                </a:solidFill>
                <a:cs typeface="B Nazanin" pitchFamily="2" charset="-78"/>
              </a:rPr>
              <a:t>که نتیجه  آن تخلیه بافت های قدیمی از ساکنان بومی و جایگزین شدن آنها با افراد فقیر و غیر بومی و تشدید فرسودگی آنها بود. </a:t>
            </a:r>
          </a:p>
          <a:p>
            <a:pPr algn="just" rtl="1">
              <a:lnSpc>
                <a:spcPct val="150000"/>
              </a:lnSpc>
            </a:pPr>
            <a:endParaRPr lang="fa-IR" sz="1200"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از جمله ضعف طرح های روان بخشی که در سال 1363 تهیه شدند به این موارد می توان اشاره کرد:</a:t>
            </a:r>
          </a:p>
          <a:p>
            <a:pPr algn="just" rtl="1">
              <a:lnSpc>
                <a:spcPct val="150000"/>
              </a:lnSpc>
              <a:buFont typeface="Wingdings" pitchFamily="2" charset="2"/>
              <a:buChar char="Ø"/>
            </a:pPr>
            <a:r>
              <a:rPr lang="fa-IR" sz="1400" dirty="0">
                <a:solidFill>
                  <a:schemeClr val="tx1"/>
                </a:solidFill>
                <a:cs typeface="B Nazanin" pitchFamily="2" charset="-78"/>
              </a:rPr>
              <a:t>این طرح ها مشکلات عمده بافت های شهری را فقدان دسترسی سواره و عمدتا کالبدی می دانستند.</a:t>
            </a:r>
          </a:p>
          <a:p>
            <a:pPr algn="just" rtl="1">
              <a:lnSpc>
                <a:spcPct val="150000"/>
              </a:lnSpc>
              <a:buFont typeface="Wingdings" pitchFamily="2" charset="2"/>
              <a:buChar char="Ø"/>
            </a:pPr>
            <a:r>
              <a:rPr lang="fa-IR" sz="1400" dirty="0">
                <a:solidFill>
                  <a:schemeClr val="tx1"/>
                </a:solidFill>
                <a:cs typeface="B Nazanin" pitchFamily="2" charset="-78"/>
              </a:rPr>
              <a:t> به علت فقدان مبانی نظری و راهبردی مشخص جهت مواجهه با بافت های تاریخی، این اقدامات عملا از حد کف سازی و جداره سازی و تامین بخشی از تاسیسات فراتر نرفت.اقدامات انجام شده در بافت قدیم سمنان مبین این امر می باشد.</a:t>
            </a:r>
          </a:p>
          <a:p>
            <a:pPr algn="r">
              <a:lnSpc>
                <a:spcPct val="150000"/>
              </a:lnSpc>
            </a:pPr>
            <a:endParaRPr lang="fa-IR" sz="1200" b="1"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 نکته مهمی که لازم است در اینجا بدان اشاره شود این است که توسعه و تحول بافت قدیم در ارتباط با کل شهر باید در نظر گرفته شود تا گسست فضایی در تداوم بافت جدید و قدیم پیش نیاید. به عبارت دیگر ” نو شدن و اتصال بافت قدیم با جدید ”یک جریان مداوم و تدریجی را طی کند ، موردی که در ساخت و ساز های وسیع و خارج از چارچوب های بعد از انقلاب نادیده گرفته شده بود.</a:t>
            </a:r>
          </a:p>
          <a:p>
            <a:pPr algn="just" rtl="1">
              <a:lnSpc>
                <a:spcPct val="150000"/>
              </a:lnSpc>
              <a:buFont typeface="Wingdings" pitchFamily="2" charset="2"/>
              <a:buChar char="ü"/>
            </a:pPr>
            <a:endParaRPr lang="fa-IR" sz="1200"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 طرح ” محور های فرهنگی و تاریخی“ به دلیل توجه بیش از اندازه به حفاظت ظاهری یا موزه ای و وضع قوانین سختگیرانه برای بنا های موجود با شکست مواجه شد. بنابراین در ارائه طرح باید حدی از تعادل را در نظر گرفت. </a:t>
            </a:r>
          </a:p>
          <a:p>
            <a:pPr algn="just" rtl="1">
              <a:lnSpc>
                <a:spcPct val="150000"/>
              </a:lnSpc>
              <a:buFont typeface="Wingdings" pitchFamily="2" charset="2"/>
              <a:buChar char="ü"/>
            </a:pPr>
            <a:endParaRPr lang="fa-IR" sz="1200"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 تجربیات گذشته (طرح جامع, طرح روانبخشی و ...) بیانگر این مطلب است که پیش از انتخاب یک شیوه مداخله ، ارزش یابی دقیق بافت و توجه به ارتباطات فضایی محیط در اولویت قرار دارد.</a:t>
            </a:r>
          </a:p>
          <a:p>
            <a:pPr algn="just" rtl="1">
              <a:lnSpc>
                <a:spcPct val="150000"/>
              </a:lnSpc>
              <a:buFont typeface="Wingdings" pitchFamily="2" charset="2"/>
              <a:buChar char="ü"/>
            </a:pPr>
            <a:endParaRPr lang="fa-IR" sz="1100"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 درخیابان کشی ها توجه به ساختار فضایی از اهمیت ویژه ای برخوردار است. همچنین تداوم الگو های جدید و قدیم شبکه دسترسی نقش مهمی در تداوم حیات بافت تاریخی ایفا می کند.</a:t>
            </a:r>
          </a:p>
          <a:p>
            <a:pPr algn="just" rtl="1">
              <a:lnSpc>
                <a:spcPct val="150000"/>
              </a:lnSpc>
              <a:buFont typeface="Wingdings" pitchFamily="2" charset="2"/>
              <a:buChar char="ü"/>
            </a:pPr>
            <a:endParaRPr lang="fa-IR" sz="1400" dirty="0">
              <a:solidFill>
                <a:schemeClr val="tx1"/>
              </a:solidFill>
              <a:cs typeface="B Nazanin" pitchFamily="2" charset="-78"/>
            </a:endParaRPr>
          </a:p>
          <a:p>
            <a:pPr algn="just" rtl="1">
              <a:lnSpc>
                <a:spcPct val="150000"/>
              </a:lnSpc>
              <a:buFont typeface="Wingdings" pitchFamily="2" charset="2"/>
              <a:buChar char="ü"/>
            </a:pPr>
            <a:endParaRPr lang="fa-IR" sz="1400" dirty="0">
              <a:solidFill>
                <a:schemeClr val="tx1"/>
              </a:solidFill>
              <a:cs typeface="B Nazanin" pitchFamily="2" charset="-78"/>
            </a:endParaRPr>
          </a:p>
          <a:p>
            <a:pPr algn="r">
              <a:lnSpc>
                <a:spcPct val="150000"/>
              </a:lnSpc>
            </a:pPr>
            <a:endParaRPr lang="fa-IR" sz="1400" dirty="0">
              <a:solidFill>
                <a:schemeClr val="tx1"/>
              </a:solidFill>
              <a:cs typeface="B Nazanin" pitchFamily="2" charset="-78"/>
            </a:endParaRPr>
          </a:p>
          <a:p>
            <a:pPr algn="r">
              <a:lnSpc>
                <a:spcPct val="150000"/>
              </a:lnSpc>
            </a:pPr>
            <a:endParaRPr lang="fa-IR" sz="1400" dirty="0">
              <a:solidFill>
                <a:schemeClr val="tx1"/>
              </a:solidFill>
              <a:cs typeface="B Nazanin" pitchFamily="2" charset="-78"/>
            </a:endParaRPr>
          </a:p>
          <a:p>
            <a:pPr algn="r">
              <a:lnSpc>
                <a:spcPct val="150000"/>
              </a:lnSpc>
            </a:pPr>
            <a:endParaRPr lang="en-US" sz="1400" dirty="0">
              <a:solidFill>
                <a:schemeClr val="tx1"/>
              </a:solidFill>
              <a:cs typeface="B Nazanin" pitchFamily="2" charset="-78"/>
            </a:endParaRP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
        <p:nvSpPr>
          <p:cNvPr id="7"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lnSpc>
                <a:spcPct val="150000"/>
              </a:lnSpc>
            </a:pPr>
            <a:endParaRPr lang="fa-IR" sz="1400" b="1" dirty="0">
              <a:solidFill>
                <a:schemeClr val="tx1"/>
              </a:solidFill>
              <a:cs typeface="B Nazanin" pitchFamily="2" charset="-78"/>
            </a:endParaRPr>
          </a:p>
          <a:p>
            <a:pPr algn="r">
              <a:lnSpc>
                <a:spcPct val="150000"/>
              </a:lnSpc>
            </a:pPr>
            <a:r>
              <a:rPr lang="fa-IR" sz="1400" b="1" dirty="0">
                <a:solidFill>
                  <a:schemeClr val="tx1"/>
                </a:solidFill>
                <a:cs typeface="B Nazanin" pitchFamily="2" charset="-78"/>
              </a:rPr>
              <a:t>تحلیل ها و نتایج:</a:t>
            </a:r>
          </a:p>
          <a:p>
            <a:pPr algn="r" rtl="1">
              <a:lnSpc>
                <a:spcPct val="150000"/>
              </a:lnSpc>
            </a:pPr>
            <a:endParaRPr lang="fa-IR" sz="1400"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علیرغم اینکه برنامه پنج ساله دوم نخستین اقدام وسیع و گسترده در بافت های مرکزی و تاریخی شهر ها به شمار می رود به دلایلی که در زیر به ذکر آنها می پردازیم به اهداف و نتایج از پیش تعیین شده نائل نشدند:</a:t>
            </a:r>
          </a:p>
          <a:p>
            <a:pPr algn="r" rtl="1">
              <a:lnSpc>
                <a:spcPct val="150000"/>
              </a:lnSpc>
            </a:pPr>
            <a:r>
              <a:rPr lang="fa-IR" sz="1400" dirty="0">
                <a:solidFill>
                  <a:schemeClr val="tx1"/>
                </a:solidFill>
                <a:cs typeface="B Nazanin" pitchFamily="2" charset="-78"/>
              </a:rPr>
              <a:t>1. فقدان مبانی نظری روشن در خصوص مداخله در بافت های تاریخی</a:t>
            </a:r>
          </a:p>
          <a:p>
            <a:pPr algn="just" rtl="1">
              <a:lnSpc>
                <a:spcPct val="150000"/>
              </a:lnSpc>
            </a:pPr>
            <a:r>
              <a:rPr lang="fa-IR" sz="1400" dirty="0">
                <a:solidFill>
                  <a:schemeClr val="tx1"/>
                </a:solidFill>
                <a:cs typeface="B Nazanin" pitchFamily="2" charset="-78"/>
              </a:rPr>
              <a:t>2. تکیه بر اقدامات دولتی-“ اقدام از بالا“ و نادیده گرفتن آرا ساکنان بافت ها و عدم توجه به نقش مشارکت مردمی در امر نوسازی و بهسازی.</a:t>
            </a:r>
          </a:p>
          <a:p>
            <a:pPr algn="just" rtl="1">
              <a:lnSpc>
                <a:spcPct val="150000"/>
              </a:lnSpc>
            </a:pPr>
            <a:r>
              <a:rPr lang="fa-IR" sz="1400" dirty="0">
                <a:solidFill>
                  <a:schemeClr val="tx1"/>
                </a:solidFill>
                <a:cs typeface="B Nazanin" pitchFamily="2" charset="-78"/>
              </a:rPr>
              <a:t>3. عدم توجه به ویژگی های فرهنگی – اجتماعی بافت و محلات و در نتیجه گزینش ناصحیح نقاط مداخله. (به عنوان مثال بافت محله های جولان همدان و ششگان تبریز ، علیرغم زنده بودن و حضور فعال مردم به عنوان بافت های مساله دار انتخاب شدند.)</a:t>
            </a:r>
          </a:p>
          <a:p>
            <a:pPr algn="just" rtl="1">
              <a:lnSpc>
                <a:spcPct val="150000"/>
              </a:lnSpc>
            </a:pPr>
            <a:r>
              <a:rPr lang="fa-IR" sz="1400" dirty="0">
                <a:solidFill>
                  <a:schemeClr val="tx1"/>
                </a:solidFill>
                <a:cs typeface="B Nazanin" pitchFamily="2" charset="-78"/>
              </a:rPr>
              <a:t>4. تملک های پراکنده و تخریب پلاک های تملیک شده که این امر علاوه بر ایجاد نقاط کور و نا امن در دل بافت، به ایجاد ویرانه هایی منجر شد که امکان تهیه طرح های منسجم و مناسب را با دشواری مواجه کرد. از سوی دیگر به دلیل ایجاد مسائل اجتماعی به افت منزلت بافت انجامید.</a:t>
            </a:r>
          </a:p>
          <a:p>
            <a:pPr algn="just" rtl="1">
              <a:lnSpc>
                <a:spcPct val="150000"/>
              </a:lnSpc>
            </a:pPr>
            <a:r>
              <a:rPr lang="fa-IR" sz="1400" dirty="0">
                <a:solidFill>
                  <a:schemeClr val="tx1"/>
                </a:solidFill>
                <a:cs typeface="B Nazanin" pitchFamily="2" charset="-78"/>
              </a:rPr>
              <a:t>5. تجمیع پلاک ها در سطح وسیع (عمدتا 1 الی 5 هکتار) که از راهکار های طرح های یاد شده بود و نیازمند سرمایه گذاری های وسیع بود.</a:t>
            </a:r>
          </a:p>
          <a:p>
            <a:pPr algn="just" rtl="1">
              <a:lnSpc>
                <a:spcPct val="150000"/>
              </a:lnSpc>
            </a:pPr>
            <a:r>
              <a:rPr lang="fa-IR" sz="1400" dirty="0">
                <a:solidFill>
                  <a:schemeClr val="tx1"/>
                </a:solidFill>
                <a:cs typeface="B Nazanin" pitchFamily="2" charset="-78"/>
              </a:rPr>
              <a:t>6. کند شدن و توقف اقدام های اجرایی، به دلیل کاهش و فقدان اعتبارات دولتی پیش بینی شده.</a:t>
            </a:r>
          </a:p>
          <a:p>
            <a:pPr algn="just" rtl="1">
              <a:lnSpc>
                <a:spcPct val="150000"/>
              </a:lnSpc>
            </a:pPr>
            <a:r>
              <a:rPr lang="fa-IR" sz="1400" dirty="0">
                <a:solidFill>
                  <a:schemeClr val="tx1"/>
                </a:solidFill>
                <a:cs typeface="B Nazanin" pitchFamily="2" charset="-78"/>
              </a:rPr>
              <a:t>7. شتاب گرفتن روند نزولی ارزش زمین و ساختمان در بخش های مورد مداخله ، به دلیل توقف اقدام های اجرایی و موارد ذکر شده در بند4.</a:t>
            </a:r>
          </a:p>
          <a:p>
            <a:pPr algn="just" rtl="1">
              <a:lnSpc>
                <a:spcPct val="150000"/>
              </a:lnSpc>
            </a:pPr>
            <a:r>
              <a:rPr lang="fa-IR" sz="1400" dirty="0">
                <a:solidFill>
                  <a:schemeClr val="tx1"/>
                </a:solidFill>
                <a:cs typeface="B Nazanin" pitchFamily="2" charset="-78"/>
              </a:rPr>
              <a:t>8. عدم توجه به جذب مشارکت های مردمی و بخش خصوصی نسبت به سرمایه گذاری و نوسازی ، و تکیه بر اعتبارات دولتی (در این مورد باید اقدام های وسیعی با استفاده از امکانات و رسانه های موجود در جهت برقراری ارتباط با مردم و جلب نظر و همکاری و مشارکت آنها قبل از تهیه طرح و حتی در مرحله مکانیابی صورت می گرفت.)</a:t>
            </a:r>
          </a:p>
          <a:p>
            <a:pPr algn="just" rtl="1">
              <a:lnSpc>
                <a:spcPct val="150000"/>
              </a:lnSpc>
            </a:pPr>
            <a:r>
              <a:rPr lang="fa-IR" sz="1400" dirty="0">
                <a:solidFill>
                  <a:schemeClr val="tx1"/>
                </a:solidFill>
                <a:cs typeface="B Nazanin" pitchFamily="2" charset="-78"/>
              </a:rPr>
              <a:t>9. تناقض آشکار شیوه و مقیاس مداخله با ویژگی های ارزشی  و ساختاری بافت.</a:t>
            </a:r>
          </a:p>
          <a:p>
            <a:pPr algn="just" rtl="1">
              <a:lnSpc>
                <a:spcPct val="150000"/>
              </a:lnSpc>
            </a:pPr>
            <a:endParaRPr lang="fa-IR" sz="1400"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 بهره وری مثبت از فضا های ساخته شده به شکلی فعال و از طریق تامین نیاز های اولیه و ایجاد نیاز های زیستی برابر برای ساکنان هسته قدیمی و ساکنان سطوح نوساز شهر از فرسودگی بیشتر بافت جلوگیری و سبب ارقای کیفیت بافت تاریخی می شود.</a:t>
            </a:r>
          </a:p>
          <a:p>
            <a:pPr algn="just" rtl="1">
              <a:lnSpc>
                <a:spcPct val="150000"/>
              </a:lnSpc>
              <a:buFont typeface="Wingdings" pitchFamily="2" charset="2"/>
              <a:buChar char="ü"/>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buFont typeface="Wingdings" pitchFamily="2" charset="2"/>
              <a:buChar char="ü"/>
            </a:pPr>
            <a:endParaRPr lang="fa-IR" sz="1400" dirty="0">
              <a:solidFill>
                <a:schemeClr val="tx1"/>
              </a:solidFill>
              <a:cs typeface="B Nazanin" pitchFamily="2" charset="-78"/>
            </a:endParaRPr>
          </a:p>
          <a:p>
            <a:pPr algn="r">
              <a:lnSpc>
                <a:spcPct val="150000"/>
              </a:lnSpc>
            </a:pPr>
            <a:endParaRPr lang="fa-IR" sz="1400" dirty="0">
              <a:solidFill>
                <a:schemeClr val="tx1"/>
              </a:solidFill>
              <a:cs typeface="B Nazanin" pitchFamily="2" charset="-78"/>
            </a:endParaRPr>
          </a:p>
          <a:p>
            <a:pPr algn="r">
              <a:lnSpc>
                <a:spcPct val="150000"/>
              </a:lnSpc>
            </a:pPr>
            <a:endParaRPr lang="fa-IR" sz="1400" dirty="0">
              <a:solidFill>
                <a:schemeClr val="tx1"/>
              </a:solidFill>
              <a:cs typeface="B Nazanin" pitchFamily="2" charset="-78"/>
            </a:endParaRPr>
          </a:p>
          <a:p>
            <a:pPr algn="r">
              <a:lnSpc>
                <a:spcPct val="150000"/>
              </a:lnSpc>
            </a:pPr>
            <a:endParaRPr lang="en-US" sz="1400" dirty="0">
              <a:solidFill>
                <a:schemeClr val="tx1"/>
              </a:solidFill>
              <a:cs typeface="B Nazanin" pitchFamily="2" charset="-78"/>
            </a:endParaRP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
        <p:nvSpPr>
          <p:cNvPr id="7"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lnSpc>
                <a:spcPct val="150000"/>
              </a:lnSpc>
            </a:pPr>
            <a:endParaRPr lang="fa-IR" sz="1400" b="1" dirty="0">
              <a:solidFill>
                <a:schemeClr val="tx1"/>
              </a:solidFill>
              <a:cs typeface="B Nazanin" pitchFamily="2" charset="-78"/>
            </a:endParaRPr>
          </a:p>
          <a:p>
            <a:pPr algn="r">
              <a:lnSpc>
                <a:spcPct val="150000"/>
              </a:lnSpc>
            </a:pPr>
            <a:r>
              <a:rPr lang="fa-IR" sz="1400" b="1" dirty="0">
                <a:solidFill>
                  <a:schemeClr val="tx1"/>
                </a:solidFill>
                <a:cs typeface="B Nazanin" pitchFamily="2" charset="-78"/>
              </a:rPr>
              <a:t>تحلیل ها و نتایج:</a:t>
            </a:r>
          </a:p>
          <a:p>
            <a:pPr algn="just" rtl="1">
              <a:lnSpc>
                <a:spcPct val="150000"/>
              </a:lnSpc>
            </a:pPr>
            <a:endParaRPr lang="fa-IR" sz="1400"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 اقتدار گرایی و اندیشه های اقتدار گرایانه ، همواره به نفع توسعه ، به تخریب بافت های با ارزش شهری پرداخته اند. تفاوتی ندارد که این نگرش ها بر مبنای تمامیت خواهی سیاسی مانند دوران پهلوی اول صورت پذیرد یا مانند برخی از پروژه های شهری معاصر مانند طرح نواب یا طرح حرم تا حرم ، بر مبنای اندیشه های اقتدارگرایانه مبتنی بر سود اقتصادی با نوعی شتابزدگی همراه باشد.</a:t>
            </a:r>
          </a:p>
          <a:p>
            <a:pPr algn="r">
              <a:lnSpc>
                <a:spcPct val="150000"/>
              </a:lnSpc>
            </a:pPr>
            <a:endParaRPr lang="fa-IR" sz="1400" b="1"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 تجارب مرمت شهری معاصر ایران گویای آن است که توسعه شتابزده آسیب های فراوانی را بر بافت های با ارزش شهرهای تاریخی ایران تحمیل کرده است. خیابان هایی که قرار بود باعث رشد و توسعه بافت های کهن شهری شوند ، با تخریب بخش وسیعی از این بافت ها و تغییر زیرساخت های آن ، عملا تاثیری منفی بر کیفیت زندگی ساکنان باقی گذاشته اند. از این رو به نظر می رسد تکیه بر رویکرد های مبتنی بر توسعه ، بدون در نظر گرفتن اندیشه های حفاظتی نمی تواند پاسخگوی نیاز های روز آمد بافت های با ارزش شهری در ایران باشد.</a:t>
            </a:r>
          </a:p>
          <a:p>
            <a:pPr algn="just" rtl="1">
              <a:lnSpc>
                <a:spcPct val="150000"/>
              </a:lnSpc>
              <a:buFont typeface="Wingdings" pitchFamily="2" charset="2"/>
              <a:buChar char="ü"/>
            </a:pPr>
            <a:endParaRPr lang="fa-IR" sz="1400"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 حفاظت محض یا بر اساس تعریف حفاظت موزه ای نیز آسیب های فراوانی را به همراه داشته است. برا ساس چنین رویکردی ، اجازه هرگونه دخالت و طراحی در بافت های با ارزش از شهروندان سلب می شود. چنین اقداماتی که صرفا با دیدگاه ممانعت و جلوگیری از فعالیت سازنده صورت می پذیرند، باعث کاهش کیفیت زندگی و ظرفیت زیست پذیری این بافت ها می شوند. از این رو پیشنهاد می شود تا در بافت های با ارزش شهر های تاریخی ایران از شیوه های تلفیقی و رویکرد های تعاملی میان حفاظت و توسعه استفاده شود. </a:t>
            </a:r>
          </a:p>
          <a:p>
            <a:pPr algn="just" rtl="1">
              <a:lnSpc>
                <a:spcPct val="150000"/>
              </a:lnSpc>
              <a:buFont typeface="Wingdings" pitchFamily="2" charset="2"/>
              <a:buChar char="ü"/>
            </a:pPr>
            <a:endParaRPr lang="fa-IR" sz="1400"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 پاکسازی بناهای باارزش در بسیاری از موارد همراه با تخریب ساختار فضایی انجام شده است که این امر موجب مخدوش شدن درک مردم از فضاهای شهری می شود.</a:t>
            </a:r>
          </a:p>
          <a:p>
            <a:pPr algn="just" rtl="1">
              <a:lnSpc>
                <a:spcPct val="150000"/>
              </a:lnSpc>
              <a:buFont typeface="Wingdings" pitchFamily="2" charset="2"/>
              <a:buChar char="ü"/>
            </a:pPr>
            <a:endParaRPr lang="fa-IR" sz="1400" dirty="0">
              <a:solidFill>
                <a:schemeClr val="tx1"/>
              </a:solidFill>
              <a:cs typeface="B Nazanin" pitchFamily="2" charset="-78"/>
            </a:endParaRPr>
          </a:p>
          <a:p>
            <a:pPr lvl="0" algn="just" rtl="1">
              <a:lnSpc>
                <a:spcPct val="150000"/>
              </a:lnSpc>
              <a:buFont typeface="Wingdings" pitchFamily="2" charset="2"/>
              <a:buChar char="ü"/>
            </a:pPr>
            <a:r>
              <a:rPr lang="fa-IR" sz="1400" dirty="0">
                <a:solidFill>
                  <a:prstClr val="black"/>
                </a:solidFill>
                <a:cs typeface="B Nazanin" pitchFamily="2" charset="-78"/>
              </a:rPr>
              <a:t>امر مرمت محدود به عملیات حفاظتی، به خاطر ویژگی های شکلی تک آثار معماری یا تک محیط ها نیست، بلکه حفاظت ویژگی های کل ساز و کار شهری را نیز در بر می گیرد.</a:t>
            </a:r>
          </a:p>
          <a:p>
            <a:pPr algn="r">
              <a:lnSpc>
                <a:spcPct val="150000"/>
              </a:lnSpc>
            </a:pPr>
            <a:endParaRPr lang="fa-IR" sz="1400" b="1"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 استفاده از سیاست های تملک، تجمیع و نوسازی شهری در سطح وسیع نیز منجر به ناکارآمدی طرح می شود.طرح هایی مانند طرح نوسازی بافت اطراف حرم در مشهد نمونه هایی از این قبیل هستند</a:t>
            </a:r>
          </a:p>
          <a:p>
            <a:pPr algn="just" rtl="1">
              <a:lnSpc>
                <a:spcPct val="150000"/>
              </a:lnSpc>
              <a:buFont typeface="Wingdings" pitchFamily="2" charset="2"/>
              <a:buChar char="ü"/>
            </a:pPr>
            <a:endParaRPr lang="fa-IR" sz="1400" dirty="0">
              <a:solidFill>
                <a:schemeClr val="tx1"/>
              </a:solidFill>
              <a:cs typeface="B Nazanin" pitchFamily="2" charset="-78"/>
            </a:endParaRPr>
          </a:p>
          <a:p>
            <a:pPr algn="just" rtl="1">
              <a:lnSpc>
                <a:spcPct val="150000"/>
              </a:lnSpc>
              <a:buFont typeface="Wingdings" pitchFamily="2" charset="2"/>
              <a:buChar char="ü"/>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buFont typeface="Wingdings" pitchFamily="2" charset="2"/>
              <a:buChar char="ü"/>
            </a:pPr>
            <a:endParaRPr lang="fa-IR" sz="1400" dirty="0">
              <a:solidFill>
                <a:schemeClr val="tx1"/>
              </a:solidFill>
              <a:cs typeface="B Nazanin" pitchFamily="2" charset="-78"/>
            </a:endParaRPr>
          </a:p>
          <a:p>
            <a:pPr algn="r">
              <a:lnSpc>
                <a:spcPct val="150000"/>
              </a:lnSpc>
            </a:pPr>
            <a:endParaRPr lang="fa-IR" sz="1400" dirty="0">
              <a:solidFill>
                <a:schemeClr val="tx1"/>
              </a:solidFill>
              <a:cs typeface="B Nazanin" pitchFamily="2" charset="-78"/>
            </a:endParaRPr>
          </a:p>
          <a:p>
            <a:pPr algn="r">
              <a:lnSpc>
                <a:spcPct val="150000"/>
              </a:lnSpc>
            </a:pPr>
            <a:endParaRPr lang="fa-IR" sz="1400" dirty="0">
              <a:solidFill>
                <a:schemeClr val="tx1"/>
              </a:solidFill>
              <a:cs typeface="B Nazanin" pitchFamily="2" charset="-78"/>
            </a:endParaRPr>
          </a:p>
          <a:p>
            <a:pPr algn="r">
              <a:lnSpc>
                <a:spcPct val="150000"/>
              </a:lnSpc>
            </a:pPr>
            <a:endParaRPr lang="en-US" sz="1400" dirty="0">
              <a:solidFill>
                <a:schemeClr val="tx1"/>
              </a:solidFill>
              <a:cs typeface="B Nazanin" pitchFamily="2" charset="-78"/>
            </a:endParaRP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
        <p:nvSpPr>
          <p:cNvPr id="7"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lnSpc>
                <a:spcPct val="150000"/>
              </a:lnSpc>
            </a:pPr>
            <a:endParaRPr lang="fa-IR" sz="1400" b="1" dirty="0">
              <a:solidFill>
                <a:schemeClr val="tx1"/>
              </a:solidFill>
              <a:cs typeface="B Nazanin" pitchFamily="2" charset="-78"/>
            </a:endParaRPr>
          </a:p>
          <a:p>
            <a:pPr algn="r">
              <a:lnSpc>
                <a:spcPct val="150000"/>
              </a:lnSpc>
            </a:pPr>
            <a:r>
              <a:rPr lang="fa-IR" sz="1400" b="1" dirty="0">
                <a:solidFill>
                  <a:schemeClr val="tx1"/>
                </a:solidFill>
                <a:cs typeface="B Nazanin" pitchFamily="2" charset="-78"/>
              </a:rPr>
              <a:t>تحلیل ها و نتایج:</a:t>
            </a:r>
          </a:p>
          <a:p>
            <a:pPr algn="just" rtl="1">
              <a:lnSpc>
                <a:spcPct val="150000"/>
              </a:lnSpc>
            </a:pPr>
            <a:endParaRPr lang="fa-IR" sz="1400"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 با توجه به عدم موفقیت رویکرد های مبتنی بر توسعه محض در بافت های با ارزش شهری به نظر می رسد که نمی توان بدون در نظر گرفتن اهمیت میراث فرهنگی برای نسل های آینده و تامین حداقل های معیشتی درون این بافت ها، به نتایج قابل قبولی دست یافت. به عبارت دیگر روش های اقتدار گرایانه ی توسعه شهری موفق نخواهند بود.</a:t>
            </a:r>
          </a:p>
          <a:p>
            <a:pPr algn="r">
              <a:lnSpc>
                <a:spcPct val="150000"/>
              </a:lnSpc>
            </a:pPr>
            <a:endParaRPr lang="fa-IR" sz="1400" b="1"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در اولویت قرار گرفتن صنعت گردشگری در برنامه های توسعه و توجه برنامه های سوم و چهارم توسعه به بافت های با ارزش شهری و قرار گرفتن برنامه های حفاظتی در برنامه کار گروه شهرسازی و معماری شورای برنامه ریزی و توسعه استان ها ، اقدامی امید بخش در جهت افزایش تعامل حفاظت و توسعه در آینده شهر های تاریخی ایران است. البته به شرط آنکه تصمیم های شتاب زده موجب کم رنگ شدن سهم این رویکرد تعاملی نشود.</a:t>
            </a:r>
          </a:p>
          <a:p>
            <a:pPr algn="just" rtl="1">
              <a:lnSpc>
                <a:spcPct val="150000"/>
              </a:lnSpc>
            </a:pPr>
            <a:endParaRPr lang="fa-IR" sz="1400"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برای احیای موفق بافت ها نگرشی جامع شامل  ابعاد اجتماعی و اقتصادی نیز ضروری است. به عنوان مثال عدم اختیار در سیاست گذاری های اقتصادی و اجتماعی در طرح سمنان موجب شد با وجود هدف باززنده سازی بازار در این طرح، با ایجاد مجموعه ی تجاری در میدان معلم ، تخلیه ی سرمایه گذاری در بخش جدید انجام شود.</a:t>
            </a:r>
          </a:p>
          <a:p>
            <a:pPr algn="just" rtl="1">
              <a:lnSpc>
                <a:spcPct val="150000"/>
              </a:lnSpc>
              <a:buFont typeface="Wingdings" pitchFamily="2" charset="2"/>
              <a:buChar char="ü"/>
            </a:pPr>
            <a:endParaRPr lang="fa-IR" sz="1400"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نمي توان و نبايد در تمام بخش‌هاي بافت تاريخي در هر شهري به يك شكل واحد عمل كرد، هر نقطه رفتاري خاص و متناسب با خود را طلب مي‌كند.</a:t>
            </a:r>
          </a:p>
          <a:p>
            <a:pPr algn="just" rtl="1">
              <a:lnSpc>
                <a:spcPct val="150000"/>
              </a:lnSpc>
              <a:buFont typeface="Wingdings" pitchFamily="2" charset="2"/>
              <a:buChar char="ü"/>
            </a:pPr>
            <a:endParaRPr lang="fa-IR" sz="1400"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 اهداف در نظر گرفته شده برای هر طرح باید جنبه های مختلفی مانند کالبد (فرم)، عملکرد (فعالیت) ، شبکه دسترسی و ویژگی های بصری را پوشش دهد. در نظر نگرفتن هر کدام از این ابعاد موجب کاهش تاثیر پذیری طرح در بافت می شود.</a:t>
            </a:r>
          </a:p>
          <a:p>
            <a:pPr algn="just" rtl="1">
              <a:lnSpc>
                <a:spcPct val="150000"/>
              </a:lnSpc>
              <a:buFont typeface="Wingdings" pitchFamily="2" charset="2"/>
              <a:buChar char="ü"/>
            </a:pPr>
            <a:endParaRPr lang="fa-IR" sz="1400"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دو اقدام مهم در سرنوشت شهر های قدیمی ایران پس از انقلاب عبارتند از:</a:t>
            </a:r>
          </a:p>
          <a:p>
            <a:pPr algn="just" rtl="1">
              <a:lnSpc>
                <a:spcPct val="150000"/>
              </a:lnSpc>
            </a:pPr>
            <a:r>
              <a:rPr lang="fa-IR" sz="1400" dirty="0">
                <a:solidFill>
                  <a:schemeClr val="tx1"/>
                </a:solidFill>
                <a:cs typeface="B Nazanin" pitchFamily="2" charset="-78"/>
              </a:rPr>
              <a:t>1. احداث شهر های جدید</a:t>
            </a:r>
          </a:p>
          <a:p>
            <a:pPr algn="just" rtl="1">
              <a:lnSpc>
                <a:spcPct val="150000"/>
              </a:lnSpc>
            </a:pPr>
            <a:r>
              <a:rPr lang="fa-IR" sz="1400" dirty="0">
                <a:solidFill>
                  <a:schemeClr val="tx1"/>
                </a:solidFill>
                <a:cs typeface="B Nazanin" pitchFamily="2" charset="-78"/>
              </a:rPr>
              <a:t>2. مر مت محور های فرهنگی – تاریخی شهر های ایران</a:t>
            </a:r>
          </a:p>
          <a:p>
            <a:pPr algn="just" rtl="1">
              <a:lnSpc>
                <a:spcPct val="150000"/>
              </a:lnSpc>
              <a:buFont typeface="Wingdings" pitchFamily="2" charset="2"/>
              <a:buChar char="ü"/>
            </a:pPr>
            <a:endParaRPr lang="fa-IR" sz="1400" dirty="0">
              <a:solidFill>
                <a:schemeClr val="tx1"/>
              </a:solidFill>
              <a:cs typeface="B Nazanin" pitchFamily="2" charset="-78"/>
            </a:endParaRPr>
          </a:p>
          <a:p>
            <a:pPr algn="just" rtl="1">
              <a:lnSpc>
                <a:spcPct val="150000"/>
              </a:lnSpc>
              <a:buFont typeface="Wingdings" pitchFamily="2" charset="2"/>
              <a:buChar char="ü"/>
            </a:pPr>
            <a:endParaRPr lang="fa-IR" sz="1400" dirty="0">
              <a:solidFill>
                <a:schemeClr val="tx1"/>
              </a:solidFill>
              <a:cs typeface="B Nazanin" pitchFamily="2" charset="-78"/>
            </a:endParaRPr>
          </a:p>
          <a:p>
            <a:pPr algn="just" rtl="1">
              <a:lnSpc>
                <a:spcPct val="150000"/>
              </a:lnSpc>
              <a:buFont typeface="Wingdings" pitchFamily="2" charset="2"/>
              <a:buChar char="ü"/>
            </a:pPr>
            <a:endParaRPr lang="en-US" sz="1400" dirty="0">
              <a:solidFill>
                <a:schemeClr val="tx1"/>
              </a:solidFill>
              <a:cs typeface="B Nazanin" pitchFamily="2" charset="-78"/>
            </a:endParaRPr>
          </a:p>
          <a:p>
            <a:pPr algn="just" rtl="1">
              <a:lnSpc>
                <a:spcPct val="150000"/>
              </a:lnSpc>
              <a:buFont typeface="Wingdings" pitchFamily="2" charset="2"/>
              <a:buChar char="ü"/>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buFont typeface="Wingdings" pitchFamily="2" charset="2"/>
              <a:buChar char="ü"/>
            </a:pPr>
            <a:endParaRPr lang="fa-IR" sz="1400" dirty="0">
              <a:solidFill>
                <a:schemeClr val="tx1"/>
              </a:solidFill>
              <a:cs typeface="B Nazanin" pitchFamily="2" charset="-78"/>
            </a:endParaRPr>
          </a:p>
          <a:p>
            <a:pPr algn="r">
              <a:lnSpc>
                <a:spcPct val="150000"/>
              </a:lnSpc>
            </a:pPr>
            <a:endParaRPr lang="fa-IR" sz="1400" dirty="0">
              <a:solidFill>
                <a:schemeClr val="tx1"/>
              </a:solidFill>
              <a:cs typeface="B Nazanin" pitchFamily="2" charset="-78"/>
            </a:endParaRPr>
          </a:p>
          <a:p>
            <a:pPr algn="r">
              <a:lnSpc>
                <a:spcPct val="150000"/>
              </a:lnSpc>
            </a:pPr>
            <a:endParaRPr lang="fa-IR" sz="1400" dirty="0">
              <a:solidFill>
                <a:schemeClr val="tx1"/>
              </a:solidFill>
              <a:cs typeface="B Nazanin" pitchFamily="2" charset="-78"/>
            </a:endParaRPr>
          </a:p>
          <a:p>
            <a:pPr algn="r">
              <a:lnSpc>
                <a:spcPct val="150000"/>
              </a:lnSpc>
            </a:pPr>
            <a:endParaRPr lang="en-US" sz="1400" dirty="0">
              <a:solidFill>
                <a:schemeClr val="tx1"/>
              </a:solidFill>
              <a:cs typeface="B Nazanin" pitchFamily="2" charset="-78"/>
            </a:endParaRP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
        <p:nvSpPr>
          <p:cNvPr id="7"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lnSpc>
                <a:spcPct val="150000"/>
              </a:lnSpc>
            </a:pPr>
            <a:endParaRPr lang="fa-IR" sz="1400" b="1" dirty="0">
              <a:solidFill>
                <a:schemeClr val="tx1"/>
              </a:solidFill>
              <a:cs typeface="B Nazanin" pitchFamily="2" charset="-78"/>
            </a:endParaRPr>
          </a:p>
          <a:p>
            <a:pPr algn="r">
              <a:lnSpc>
                <a:spcPct val="150000"/>
              </a:lnSpc>
            </a:pPr>
            <a:r>
              <a:rPr lang="fa-IR" sz="1400" b="1" dirty="0">
                <a:solidFill>
                  <a:schemeClr val="tx1"/>
                </a:solidFill>
                <a:cs typeface="B Nazanin" pitchFamily="2" charset="-78"/>
              </a:rPr>
              <a:t>تحلیل ها و نتایج:</a:t>
            </a:r>
          </a:p>
          <a:p>
            <a:pPr algn="r">
              <a:lnSpc>
                <a:spcPct val="150000"/>
              </a:lnSpc>
            </a:pPr>
            <a:endParaRPr lang="fa-IR" sz="1400" b="1" dirty="0">
              <a:solidFill>
                <a:schemeClr val="tx1"/>
              </a:solidFill>
              <a:cs typeface="B Nazanin" pitchFamily="2" charset="-78"/>
            </a:endParaRPr>
          </a:p>
          <a:p>
            <a:pPr algn="just" rtl="1">
              <a:lnSpc>
                <a:spcPct val="150000"/>
              </a:lnSpc>
              <a:buFont typeface="Wingdings" pitchFamily="2" charset="2"/>
              <a:buChar char="ü"/>
            </a:pPr>
            <a:r>
              <a:rPr lang="en-US" sz="1400" dirty="0">
                <a:solidFill>
                  <a:schemeClr val="tx1"/>
                </a:solidFill>
                <a:cs typeface="B Nazanin" pitchFamily="2" charset="-78"/>
              </a:rPr>
              <a:t> </a:t>
            </a:r>
            <a:r>
              <a:rPr lang="fa-IR" sz="1400" dirty="0">
                <a:solidFill>
                  <a:schemeClr val="tx1"/>
                </a:solidFill>
                <a:cs typeface="B Nazanin" pitchFamily="2" charset="-78"/>
              </a:rPr>
              <a:t>عدم تداوم مسیر خیابان ها نیز منجر به دوگانگی و جدایی بافت جدید و قدیم می شود و امکان اتصال بین این دو بافت را مشکل می کند ، به طوری که از مرزی که عبور می کنیم ورود به منطقه جدید راحس می کنیم. بافت سمنان نمونه ای از این عدم تداوم بین دو بافت است که بر دو گانگی  دو بافت بیشتر تاکید می کند.</a:t>
            </a:r>
          </a:p>
          <a:p>
            <a:pPr algn="just" rtl="1">
              <a:lnSpc>
                <a:spcPct val="150000"/>
              </a:lnSpc>
            </a:pPr>
            <a:endParaRPr lang="fa-IR" sz="1400"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عواملی نظیرضعف ساختار مدیریتی، عدم وجود الگو و طرح های مناسب بهسازی و نوسازی شهری، نارسایی قوانین و مقررات و منابع مورد نیاز اقتصادی- مالی و ساختار نامناسب سازوکارهای اجرایی، باعث افزایش روند تخریب و بی رونقی بافت های قدیم شهری در دوره ی معاصر شده اند.</a:t>
            </a:r>
          </a:p>
          <a:p>
            <a:pPr algn="just" rtl="1">
              <a:lnSpc>
                <a:spcPct val="150000"/>
              </a:lnSpc>
            </a:pPr>
            <a:endParaRPr lang="en-US" sz="1400"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با توجه به اقدامات نسبتاً وسیع سالهای اخیر درامر سازماندهی، طراحی و اجرای برنامه های بهسازی و نوسازی بافتهای قدیمی شهرها، ضروریست ارزیابی فرآیند سیاستها و برنامه های تدوین شده و طرح های تهیه شده و نیز ارزیابی پس از اجرای پروژه ها در دستور کار قرار گیرند. </a:t>
            </a:r>
            <a:endParaRPr lang="en-US" sz="1400" dirty="0">
              <a:solidFill>
                <a:schemeClr val="tx1"/>
              </a:solidFill>
              <a:cs typeface="B Nazanin" pitchFamily="2" charset="-78"/>
            </a:endParaRPr>
          </a:p>
          <a:p>
            <a:pPr algn="just" rtl="1">
              <a:lnSpc>
                <a:spcPct val="150000"/>
              </a:lnSpc>
              <a:buFont typeface="Wingdings" pitchFamily="2" charset="2"/>
              <a:buChar char="ü"/>
            </a:pPr>
            <a:endParaRPr lang="fa-IR" sz="1400"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 شرایط مهم در مرمت شهری مطلوب در کشور عبارت است لز:</a:t>
            </a:r>
          </a:p>
          <a:p>
            <a:pPr algn="just" rtl="1">
              <a:lnSpc>
                <a:spcPct val="150000"/>
              </a:lnSpc>
            </a:pPr>
            <a:r>
              <a:rPr lang="fa-IR" sz="1400" dirty="0">
                <a:solidFill>
                  <a:schemeClr val="tx1"/>
                </a:solidFill>
                <a:cs typeface="B Nazanin" pitchFamily="2" charset="-78"/>
              </a:rPr>
              <a:t>1. سرمایه گذلری در عرصه و اعیان</a:t>
            </a:r>
          </a:p>
          <a:p>
            <a:pPr algn="just" rtl="1">
              <a:lnSpc>
                <a:spcPct val="150000"/>
              </a:lnSpc>
            </a:pPr>
            <a:r>
              <a:rPr lang="fa-IR" sz="1400" dirty="0">
                <a:solidFill>
                  <a:schemeClr val="tx1"/>
                </a:solidFill>
                <a:cs typeface="B Nazanin" pitchFamily="2" charset="-78"/>
              </a:rPr>
              <a:t>2. مدیریت های محلی</a:t>
            </a:r>
          </a:p>
          <a:p>
            <a:pPr algn="just" rtl="1">
              <a:lnSpc>
                <a:spcPct val="150000"/>
              </a:lnSpc>
            </a:pPr>
            <a:r>
              <a:rPr lang="fa-IR" sz="1400" dirty="0">
                <a:solidFill>
                  <a:schemeClr val="tx1"/>
                </a:solidFill>
                <a:cs typeface="B Nazanin" pitchFamily="2" charset="-78"/>
              </a:rPr>
              <a:t>3. قوانین ناظر بر فضای ساخته شده</a:t>
            </a:r>
          </a:p>
          <a:p>
            <a:pPr algn="just" rtl="1">
              <a:lnSpc>
                <a:spcPct val="150000"/>
              </a:lnSpc>
            </a:pPr>
            <a:r>
              <a:rPr lang="fa-IR" sz="1400" dirty="0">
                <a:solidFill>
                  <a:schemeClr val="tx1"/>
                </a:solidFill>
                <a:cs typeface="B Nazanin" pitchFamily="2" charset="-78"/>
              </a:rPr>
              <a:t>4. توان علمی و مسئولیت پذیری متخصصان مرمت شهری</a:t>
            </a:r>
          </a:p>
          <a:p>
            <a:pPr algn="just" rtl="1">
              <a:lnSpc>
                <a:spcPct val="150000"/>
              </a:lnSpc>
            </a:pPr>
            <a:r>
              <a:rPr lang="fa-IR" sz="1400" dirty="0">
                <a:solidFill>
                  <a:schemeClr val="tx1"/>
                </a:solidFill>
                <a:cs typeface="B Nazanin" pitchFamily="2" charset="-78"/>
              </a:rPr>
              <a:t>5. مشارکت شهروندان در مدیریت فضای شهری</a:t>
            </a:r>
          </a:p>
          <a:p>
            <a:pPr algn="just" rtl="1">
              <a:lnSpc>
                <a:spcPct val="150000"/>
              </a:lnSpc>
            </a:pPr>
            <a:endParaRPr lang="fa-IR" sz="1400" dirty="0">
              <a:solidFill>
                <a:schemeClr val="tx1"/>
              </a:solidFill>
              <a:cs typeface="B Nazanin" pitchFamily="2" charset="-78"/>
            </a:endParaRPr>
          </a:p>
          <a:p>
            <a:pPr algn="just" rtl="1">
              <a:lnSpc>
                <a:spcPct val="150000"/>
              </a:lnSpc>
              <a:buFont typeface="Wingdings" pitchFamily="2" charset="2"/>
              <a:buChar char="ü"/>
            </a:pPr>
            <a:r>
              <a:rPr lang="fa-IR" sz="1400" dirty="0">
                <a:solidFill>
                  <a:schemeClr val="tx1"/>
                </a:solidFill>
                <a:cs typeface="B Nazanin" pitchFamily="2" charset="-78"/>
              </a:rPr>
              <a:t>تهیه طرح ها به دست متخصصان خارجی تا کنون موفقیت آمیز نبوده است و این امر به دلیل عدم حس تعلق آنها و عدم شناخت کافی آنها از ویژگی های بومی و تاریخی ایران می باشد. بنابراین استفاده و تربیت متخصصان ایرانی باید در اولویت های سیاست های برنامه ریزی خصوصاً در بافت کهن قرار بگیرد.</a:t>
            </a:r>
          </a:p>
          <a:p>
            <a:pPr algn="just" rtl="1">
              <a:lnSpc>
                <a:spcPct val="150000"/>
              </a:lnSpc>
              <a:buFont typeface="Wingdings" pitchFamily="2" charset="2"/>
              <a:buChar char="ü"/>
            </a:pPr>
            <a:endParaRPr lang="en-US" sz="1400" dirty="0">
              <a:solidFill>
                <a:schemeClr val="tx1"/>
              </a:solidFill>
              <a:cs typeface="B Nazanin" pitchFamily="2" charset="-78"/>
            </a:endParaRPr>
          </a:p>
          <a:p>
            <a:pPr algn="just" rtl="1">
              <a:lnSpc>
                <a:spcPct val="150000"/>
              </a:lnSpc>
              <a:buFont typeface="Wingdings" pitchFamily="2" charset="2"/>
              <a:buChar char="ü"/>
            </a:pPr>
            <a:endParaRPr lang="fa-IR" sz="1400" dirty="0">
              <a:solidFill>
                <a:schemeClr val="tx1"/>
              </a:solidFill>
              <a:cs typeface="B Nazanin" pitchFamily="2" charset="-78"/>
            </a:endParaRPr>
          </a:p>
          <a:p>
            <a:pPr algn="just" rtl="1">
              <a:lnSpc>
                <a:spcPct val="150000"/>
              </a:lnSpc>
            </a:pPr>
            <a:endParaRPr lang="fa-IR" sz="1400" dirty="0">
              <a:solidFill>
                <a:schemeClr val="tx1"/>
              </a:solidFill>
              <a:cs typeface="B Nazanin" pitchFamily="2" charset="-78"/>
            </a:endParaRPr>
          </a:p>
          <a:p>
            <a:pPr algn="just" rtl="1">
              <a:lnSpc>
                <a:spcPct val="150000"/>
              </a:lnSpc>
              <a:buFont typeface="Wingdings" pitchFamily="2" charset="2"/>
              <a:buChar char="ü"/>
            </a:pPr>
            <a:endParaRPr lang="fa-IR" sz="1400" dirty="0">
              <a:solidFill>
                <a:schemeClr val="tx1"/>
              </a:solidFill>
              <a:cs typeface="B Nazanin" pitchFamily="2" charset="-78"/>
            </a:endParaRPr>
          </a:p>
          <a:p>
            <a:pPr algn="r">
              <a:lnSpc>
                <a:spcPct val="150000"/>
              </a:lnSpc>
            </a:pPr>
            <a:endParaRPr lang="fa-IR" sz="1400" dirty="0">
              <a:solidFill>
                <a:schemeClr val="tx1"/>
              </a:solidFill>
              <a:cs typeface="B Nazanin" pitchFamily="2" charset="-78"/>
            </a:endParaRPr>
          </a:p>
          <a:p>
            <a:pPr algn="r">
              <a:lnSpc>
                <a:spcPct val="150000"/>
              </a:lnSpc>
            </a:pPr>
            <a:endParaRPr lang="fa-IR" sz="1400" dirty="0">
              <a:solidFill>
                <a:schemeClr val="tx1"/>
              </a:solidFill>
              <a:cs typeface="B Nazanin" pitchFamily="2" charset="-78"/>
            </a:endParaRPr>
          </a:p>
          <a:p>
            <a:pPr algn="r">
              <a:lnSpc>
                <a:spcPct val="150000"/>
              </a:lnSpc>
            </a:pPr>
            <a:endParaRPr lang="en-US" sz="1400" dirty="0">
              <a:solidFill>
                <a:schemeClr val="tx1"/>
              </a:solidFill>
              <a:cs typeface="B Nazanin" pitchFamily="2" charset="-78"/>
            </a:endParaRP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
        <p:nvSpPr>
          <p:cNvPr id="7"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lnSpc>
                <a:spcPct val="150000"/>
              </a:lnSpc>
            </a:pPr>
            <a:endParaRPr lang="fa-IR" sz="4800" dirty="0">
              <a:solidFill>
                <a:schemeClr val="tx1"/>
              </a:solidFill>
              <a:cs typeface="B Nazanin" pitchFamily="2" charset="-78"/>
            </a:endParaRPr>
          </a:p>
          <a:p>
            <a:pPr algn="r">
              <a:lnSpc>
                <a:spcPct val="150000"/>
              </a:lnSpc>
            </a:pPr>
            <a:endParaRPr lang="fa-IR" sz="4800" dirty="0">
              <a:solidFill>
                <a:schemeClr val="tx1"/>
              </a:solidFill>
              <a:cs typeface="B Nazanin" pitchFamily="2" charset="-78"/>
            </a:endParaRPr>
          </a:p>
          <a:p>
            <a:pPr algn="r">
              <a:lnSpc>
                <a:spcPct val="150000"/>
              </a:lnSpc>
            </a:pPr>
            <a:endParaRPr lang="fa-IR" sz="4800" dirty="0">
              <a:solidFill>
                <a:schemeClr val="tx1"/>
              </a:solidFill>
              <a:cs typeface="B Nazanin" pitchFamily="2" charset="-78"/>
            </a:endParaRPr>
          </a:p>
          <a:p>
            <a:pPr algn="ctr">
              <a:lnSpc>
                <a:spcPct val="150000"/>
              </a:lnSpc>
            </a:pPr>
            <a:r>
              <a:rPr lang="fa-IR" sz="4800" dirty="0">
                <a:solidFill>
                  <a:schemeClr val="tx1"/>
                </a:solidFill>
                <a:cs typeface="B Nazanin" pitchFamily="2" charset="-78"/>
              </a:rPr>
              <a:t>مبانی نظری</a:t>
            </a: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6"/>
            <a:ext cx="749282" cy="1600199"/>
          </a:xfrm>
          <a:prstGeom prst="rect">
            <a:avLst/>
          </a:prstGeom>
          <a:noFill/>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lnSpc>
                <a:spcPct val="150000"/>
              </a:lnSpc>
            </a:pPr>
            <a:endParaRPr lang="fa-IR" sz="1600" b="1" dirty="0">
              <a:solidFill>
                <a:schemeClr val="tx1"/>
              </a:solidFill>
              <a:cs typeface="B Nazanin" pitchFamily="2" charset="-78"/>
            </a:endParaRPr>
          </a:p>
          <a:p>
            <a:pPr algn="r">
              <a:lnSpc>
                <a:spcPct val="150000"/>
              </a:lnSpc>
            </a:pPr>
            <a:r>
              <a:rPr lang="fa-IR" sz="1600" b="1" dirty="0">
                <a:solidFill>
                  <a:schemeClr val="tx1"/>
                </a:solidFill>
                <a:cs typeface="B Nazanin" pitchFamily="2" charset="-78"/>
              </a:rPr>
              <a:t>منابع:</a:t>
            </a:r>
          </a:p>
          <a:p>
            <a:pPr algn="r">
              <a:lnSpc>
                <a:spcPct val="150000"/>
              </a:lnSpc>
            </a:pPr>
            <a:endParaRPr lang="fa-IR" sz="600" dirty="0">
              <a:solidFill>
                <a:schemeClr val="tx1"/>
              </a:solidFill>
              <a:cs typeface="B Nazanin" pitchFamily="2" charset="-78"/>
            </a:endParaRPr>
          </a:p>
          <a:p>
            <a:pPr algn="r">
              <a:lnSpc>
                <a:spcPct val="150000"/>
              </a:lnSpc>
            </a:pPr>
            <a:r>
              <a:rPr lang="fa-IR" sz="1400" dirty="0">
                <a:solidFill>
                  <a:schemeClr val="tx1"/>
                </a:solidFill>
                <a:cs typeface="B Nazanin" pitchFamily="2" charset="-78"/>
              </a:rPr>
              <a:t>1. حناچی، پیروز و دیگران (1386): بررسی تطبیقی مرمت شهری در ایران و جهان با نگاه ویژه به بافت تاریخی یزد، انتشارات سبحان نو</a:t>
            </a:r>
          </a:p>
          <a:p>
            <a:pPr algn="r">
              <a:lnSpc>
                <a:spcPct val="150000"/>
              </a:lnSpc>
            </a:pPr>
            <a:r>
              <a:rPr lang="fa-IR" sz="1400" dirty="0">
                <a:solidFill>
                  <a:schemeClr val="tx1"/>
                </a:solidFill>
                <a:cs typeface="B Nazanin" pitchFamily="2" charset="-78"/>
              </a:rPr>
              <a:t>2. توسلی،محمود (1381): ساخت شهر و معماری در اقلیم گرم و خشک ایران، انتشارات پیام</a:t>
            </a:r>
          </a:p>
          <a:p>
            <a:pPr algn="r">
              <a:lnSpc>
                <a:spcPct val="150000"/>
              </a:lnSpc>
            </a:pPr>
            <a:r>
              <a:rPr lang="fa-IR" sz="1400" dirty="0">
                <a:solidFill>
                  <a:schemeClr val="tx1"/>
                </a:solidFill>
                <a:cs typeface="B Nazanin" pitchFamily="2" charset="-78"/>
              </a:rPr>
              <a:t>3. توسلی، محمود (1386): طراحی فضای شهری، انتشارات مرکز مطالعه و تحقیقات شهرسازی و معماری ایران</a:t>
            </a:r>
          </a:p>
          <a:p>
            <a:pPr algn="r">
              <a:lnSpc>
                <a:spcPct val="150000"/>
              </a:lnSpc>
            </a:pPr>
            <a:r>
              <a:rPr lang="fa-IR" sz="1400" dirty="0">
                <a:solidFill>
                  <a:schemeClr val="tx1"/>
                </a:solidFill>
                <a:cs typeface="B Nazanin" pitchFamily="2" charset="-78"/>
              </a:rPr>
              <a:t>4. حبیبی، محسن (1383): از شار تا شهر، انتشارات دانشگاه تهران</a:t>
            </a:r>
          </a:p>
          <a:p>
            <a:pPr algn="r">
              <a:lnSpc>
                <a:spcPct val="150000"/>
              </a:lnSpc>
            </a:pPr>
            <a:r>
              <a:rPr lang="fa-IR" sz="1400" dirty="0">
                <a:solidFill>
                  <a:schemeClr val="tx1"/>
                </a:solidFill>
                <a:cs typeface="B Nazanin" pitchFamily="2" charset="-78"/>
              </a:rPr>
              <a:t>5. حبیبی،محسن (1384): مرمت شهری ، انتشارات دانشگاه تهران</a:t>
            </a:r>
          </a:p>
          <a:p>
            <a:pPr algn="r">
              <a:lnSpc>
                <a:spcPct val="150000"/>
              </a:lnSpc>
            </a:pPr>
            <a:r>
              <a:rPr lang="fa-IR" sz="1400" dirty="0">
                <a:solidFill>
                  <a:schemeClr val="tx1"/>
                </a:solidFill>
                <a:cs typeface="B Nazanin" pitchFamily="2" charset="-78"/>
              </a:rPr>
              <a:t>6. قبادیان، وحید (1384): معماری در دارالخلافه ناصری، انتشارات پشوتن</a:t>
            </a:r>
          </a:p>
          <a:p>
            <a:pPr algn="r">
              <a:lnSpc>
                <a:spcPct val="150000"/>
              </a:lnSpc>
            </a:pPr>
            <a:r>
              <a:rPr lang="fa-IR" sz="1400" dirty="0">
                <a:solidFill>
                  <a:schemeClr val="tx1"/>
                </a:solidFill>
                <a:cs typeface="B Nazanin" pitchFamily="2" charset="-78"/>
              </a:rPr>
              <a:t>7.  پور احمد، احمد و شماعی، علی(1384): بهسازی و نوسازی شهری از دیدگاه علم جغرافیا، انتشارات دانشگاه تهران</a:t>
            </a:r>
          </a:p>
          <a:p>
            <a:pPr algn="r">
              <a:lnSpc>
                <a:spcPct val="150000"/>
              </a:lnSpc>
            </a:pPr>
            <a:r>
              <a:rPr lang="fa-IR" sz="1400" dirty="0">
                <a:solidFill>
                  <a:schemeClr val="tx1"/>
                </a:solidFill>
                <a:cs typeface="B Nazanin" pitchFamily="2" charset="-78"/>
              </a:rPr>
              <a:t>8. فلامکی، محمد منصور (1384): سیری در تجارب مرمت شهری از ونیز تا شیراز ، نشر فضا</a:t>
            </a:r>
          </a:p>
          <a:p>
            <a:pPr algn="r">
              <a:lnSpc>
                <a:spcPct val="150000"/>
              </a:lnSpc>
            </a:pPr>
            <a:r>
              <a:rPr lang="fa-IR" sz="1400" dirty="0">
                <a:solidFill>
                  <a:schemeClr val="tx1"/>
                </a:solidFill>
                <a:cs typeface="B Nazanin" pitchFamily="2" charset="-78"/>
              </a:rPr>
              <a:t>9. شفایی ، سپیده (1385): راهنمای شناسایی و مداخله در بافت های فرسوده ، وزارت مسکن و شهرسازی</a:t>
            </a:r>
          </a:p>
          <a:p>
            <a:pPr algn="r">
              <a:lnSpc>
                <a:spcPct val="150000"/>
              </a:lnSpc>
            </a:pPr>
            <a:r>
              <a:rPr lang="fa-IR" sz="1400" dirty="0">
                <a:solidFill>
                  <a:schemeClr val="tx1"/>
                </a:solidFill>
                <a:cs typeface="B Nazanin" pitchFamily="2" charset="-78"/>
              </a:rPr>
              <a:t>10 . بنیادی ، ناصر ، تحول تاریخی ساختار شهری شیراز و فضای شهری آن، مجله آبادی، شماره 5 ، صص 69-83</a:t>
            </a:r>
          </a:p>
          <a:p>
            <a:pPr algn="r">
              <a:lnSpc>
                <a:spcPct val="150000"/>
              </a:lnSpc>
            </a:pPr>
            <a:r>
              <a:rPr lang="fa-IR" sz="1400" dirty="0">
                <a:solidFill>
                  <a:schemeClr val="tx1"/>
                </a:solidFill>
                <a:cs typeface="B Nazanin" pitchFamily="2" charset="-78"/>
              </a:rPr>
              <a:t>11. صفا منش، کامران، بافت تاریخی تهران و نحوه برخورد با آن، مجله آبادی ، شماره 8،صص 6- 17</a:t>
            </a:r>
          </a:p>
          <a:p>
            <a:pPr algn="r">
              <a:lnSpc>
                <a:spcPct val="150000"/>
              </a:lnSpc>
            </a:pPr>
            <a:r>
              <a:rPr lang="fa-IR" sz="1400" dirty="0">
                <a:solidFill>
                  <a:schemeClr val="tx1"/>
                </a:solidFill>
                <a:cs typeface="B Nazanin" pitchFamily="2" charset="-78"/>
              </a:rPr>
              <a:t>12. عربشاهی، زهرا، سابقه نوسازی و بهسازی بافت قدیم شهری در ایران و اروپا، مجله شهرداری ها، شماره 29، صص 17-23</a:t>
            </a:r>
          </a:p>
          <a:p>
            <a:pPr algn="r">
              <a:lnSpc>
                <a:spcPct val="150000"/>
              </a:lnSpc>
            </a:pPr>
            <a:r>
              <a:rPr lang="fa-IR" sz="1400" dirty="0">
                <a:solidFill>
                  <a:schemeClr val="tx1"/>
                </a:solidFill>
                <a:cs typeface="B Nazanin" pitchFamily="2" charset="-78"/>
              </a:rPr>
              <a:t>13. ابلغی،علیرضا،بافت تاریخی حفاظت،مرمت، بهسازی یا نوسازی، مجله هفت شهر ، شماره 4، صص113-124</a:t>
            </a:r>
          </a:p>
          <a:p>
            <a:pPr algn="r">
              <a:lnSpc>
                <a:spcPct val="150000"/>
              </a:lnSpc>
            </a:pPr>
            <a:r>
              <a:rPr lang="fa-IR" sz="1400" dirty="0">
                <a:solidFill>
                  <a:schemeClr val="tx1"/>
                </a:solidFill>
                <a:cs typeface="B Nazanin" pitchFamily="2" charset="-78"/>
              </a:rPr>
              <a:t>14. صحی زاده،مهشید، شالوده شهر از فضا های عمومی تا عرصه های خصوصی ، مجله هفت شهر، شماره 4، صص 125- 139</a:t>
            </a:r>
          </a:p>
          <a:p>
            <a:pPr algn="r">
              <a:lnSpc>
                <a:spcPct val="150000"/>
              </a:lnSpc>
            </a:pPr>
            <a:r>
              <a:rPr lang="fa-IR" sz="1400" dirty="0">
                <a:solidFill>
                  <a:schemeClr val="tx1"/>
                </a:solidFill>
                <a:cs typeface="B Nazanin" pitchFamily="2" charset="-78"/>
              </a:rPr>
              <a:t>15. حناچی، پیروز ، (1386)، حفاظت و توسعه در ایران، مجله هنر های زیبا، شماره32، صص 51-60</a:t>
            </a:r>
          </a:p>
          <a:p>
            <a:pPr algn="r">
              <a:lnSpc>
                <a:spcPct val="150000"/>
              </a:lnSpc>
            </a:pPr>
            <a:r>
              <a:rPr lang="fa-IR" sz="1400" dirty="0">
                <a:solidFill>
                  <a:schemeClr val="tx1"/>
                </a:solidFill>
                <a:cs typeface="B Nazanin" pitchFamily="2" charset="-78"/>
              </a:rPr>
              <a:t>16. عزیزی، مهدی ، سیر تحول سیاست های مداخله در بافت کهن شهری در ایران ، هجله هنر های زیبا، شماره7، صص 37 – 46</a:t>
            </a:r>
          </a:p>
          <a:p>
            <a:pPr algn="r">
              <a:lnSpc>
                <a:spcPct val="150000"/>
              </a:lnSpc>
            </a:pPr>
            <a:r>
              <a:rPr lang="fa-IR" sz="1400" dirty="0">
                <a:solidFill>
                  <a:schemeClr val="tx1"/>
                </a:solidFill>
                <a:cs typeface="B Nazanin" pitchFamily="2" charset="-78"/>
              </a:rPr>
              <a:t>17. نراقی، فتانه، مجموعه ها مراکز تاریخی و سیر تحول جنبش حفاظت و صیانت از آثار معماریف مجله هفت شهر، شماره 20، صص 77 – 84</a:t>
            </a:r>
          </a:p>
          <a:p>
            <a:pPr algn="r">
              <a:lnSpc>
                <a:spcPct val="150000"/>
              </a:lnSpc>
            </a:pPr>
            <a:r>
              <a:rPr lang="fa-IR" sz="1400" dirty="0">
                <a:solidFill>
                  <a:schemeClr val="tx1"/>
                </a:solidFill>
                <a:cs typeface="B Nazanin" pitchFamily="2" charset="-78"/>
              </a:rPr>
              <a:t>18. رضازاده،راضیه – عباس زادگان، مصطفی ، نگاهی به طرح حفظ احیا و بازسازی بافت تاریخی سمنان ، مجله هفت شهر ، سال دوم ، شماره 4 ، صص 47-59</a:t>
            </a:r>
          </a:p>
          <a:p>
            <a:pPr algn="r">
              <a:lnSpc>
                <a:spcPct val="150000"/>
              </a:lnSpc>
            </a:pPr>
            <a:endParaRPr lang="fa-IR" sz="1400" dirty="0">
              <a:solidFill>
                <a:schemeClr val="tx1"/>
              </a:solidFill>
              <a:cs typeface="B Nazanin" pitchFamily="2" charset="-78"/>
            </a:endParaRPr>
          </a:p>
        </p:txBody>
      </p:sp>
      <p:pic>
        <p:nvPicPr>
          <p:cNvPr id="5"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2"/>
            <a:ext cx="749282" cy="1600199"/>
          </a:xfrm>
          <a:prstGeom prst="rect">
            <a:avLst/>
          </a:prstGeom>
          <a:noFill/>
        </p:spPr>
      </p:pic>
      <p:sp>
        <p:nvSpPr>
          <p:cNvPr id="7"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rtl="1">
              <a:lnSpc>
                <a:spcPct val="150000"/>
              </a:lnSpc>
            </a:pPr>
            <a:endParaRPr lang="fa-IR" sz="1400" dirty="0">
              <a:solidFill>
                <a:schemeClr val="tx1"/>
              </a:solidFill>
              <a:cs typeface="B Nazanin" pitchFamily="2" charset="-78"/>
            </a:endParaRPr>
          </a:p>
          <a:p>
            <a:pPr algn="r" rtl="1">
              <a:lnSpc>
                <a:spcPct val="150000"/>
              </a:lnSpc>
            </a:pPr>
            <a:r>
              <a:rPr lang="fa-IR" sz="1600" b="1" dirty="0">
                <a:solidFill>
                  <a:schemeClr val="tx1"/>
                </a:solidFill>
                <a:cs typeface="B Nazanin" pitchFamily="2" charset="-78"/>
              </a:rPr>
              <a:t>مبانی نظری:</a:t>
            </a:r>
          </a:p>
          <a:p>
            <a:pPr algn="just" rtl="1">
              <a:lnSpc>
                <a:spcPct val="150000"/>
              </a:lnSpc>
            </a:pPr>
            <a:r>
              <a:rPr lang="fa-IR" sz="1400" dirty="0">
                <a:solidFill>
                  <a:schemeClr val="tx1"/>
                </a:solidFill>
                <a:cs typeface="B Nazanin" pitchFamily="2" charset="-78"/>
              </a:rPr>
              <a:t>در این قسمت با توجه به فراخور موضوع به معرفی مبانی نظری و تعاریف مورد نیاز می پردازیم. در قسمت اول انواع بافت هارا معرفی کرده و در قسمت دوم به معرفی شیوه ها و روش های مداخله می پردازیم.</a:t>
            </a:r>
          </a:p>
          <a:p>
            <a:pPr algn="r" rtl="1">
              <a:lnSpc>
                <a:spcPct val="150000"/>
              </a:lnSpc>
            </a:pPr>
            <a:endParaRPr lang="fa-IR" sz="1400" dirty="0">
              <a:solidFill>
                <a:schemeClr val="tx1"/>
              </a:solidFill>
              <a:cs typeface="B Nazanin" pitchFamily="2" charset="-78"/>
            </a:endParaRPr>
          </a:p>
          <a:p>
            <a:pPr algn="r" rtl="1">
              <a:lnSpc>
                <a:spcPct val="150000"/>
              </a:lnSpc>
            </a:pPr>
            <a:r>
              <a:rPr lang="fa-IR" sz="1400" b="1" dirty="0">
                <a:solidFill>
                  <a:schemeClr val="tx1"/>
                </a:solidFill>
                <a:cs typeface="B Nazanin" pitchFamily="2" charset="-78"/>
              </a:rPr>
              <a:t>تعاریف:</a:t>
            </a:r>
          </a:p>
          <a:p>
            <a:pPr algn="just" rtl="1">
              <a:lnSpc>
                <a:spcPct val="150000"/>
              </a:lnSpc>
            </a:pPr>
            <a:r>
              <a:rPr lang="fa-IR" sz="1400" u="sng" dirty="0">
                <a:solidFill>
                  <a:schemeClr val="tx1"/>
                </a:solidFill>
                <a:cs typeface="B Nazanin" pitchFamily="2" charset="-78"/>
              </a:rPr>
              <a:t>بافت</a:t>
            </a:r>
            <a:r>
              <a:rPr lang="fa-IR" sz="1400" dirty="0">
                <a:solidFill>
                  <a:schemeClr val="tx1"/>
                </a:solidFill>
                <a:cs typeface="B Nazanin" pitchFamily="2" charset="-78"/>
              </a:rPr>
              <a:t>: بافت گستره ای همپیوند است که از بنا ها، راهها، مجموعه ها، فضا ها، تاسیسات و تجهیزات شهری و با ترکیبی از آنها تشکیل شده است. (شفائی، 1385، ص 6)</a:t>
            </a:r>
          </a:p>
          <a:p>
            <a:pPr algn="r" rtl="1">
              <a:lnSpc>
                <a:spcPct val="150000"/>
              </a:lnSpc>
            </a:pPr>
            <a:r>
              <a:rPr lang="fa-IR" sz="1400" u="sng" dirty="0">
                <a:solidFill>
                  <a:schemeClr val="tx1"/>
                </a:solidFill>
                <a:cs typeface="B Nazanin" pitchFamily="2" charset="-78"/>
              </a:rPr>
              <a:t>انواع بافت ها: </a:t>
            </a:r>
          </a:p>
          <a:p>
            <a:pPr algn="r" rtl="1">
              <a:lnSpc>
                <a:spcPct val="150000"/>
              </a:lnSpc>
            </a:pPr>
            <a:r>
              <a:rPr lang="fa-IR" sz="1400" dirty="0">
                <a:solidFill>
                  <a:schemeClr val="tx1"/>
                </a:solidFill>
                <a:cs typeface="B Nazanin" pitchFamily="2" charset="-78"/>
              </a:rPr>
              <a:t>بافت های فرسوده به سه دسته زیر تقسیم می شوند:</a:t>
            </a:r>
          </a:p>
          <a:p>
            <a:pPr algn="r" rtl="1">
              <a:lnSpc>
                <a:spcPct val="150000"/>
              </a:lnSpc>
            </a:pPr>
            <a:r>
              <a:rPr lang="fa-IR" sz="1400" dirty="0">
                <a:solidFill>
                  <a:schemeClr val="tx1"/>
                </a:solidFill>
                <a:cs typeface="B Nazanin" pitchFamily="2" charset="-78"/>
              </a:rPr>
              <a:t>الف- بافت های دارای میراث شهری</a:t>
            </a:r>
          </a:p>
          <a:p>
            <a:pPr algn="r" rtl="1">
              <a:lnSpc>
                <a:spcPct val="150000"/>
              </a:lnSpc>
            </a:pPr>
            <a:r>
              <a:rPr lang="fa-IR" sz="1400" dirty="0">
                <a:solidFill>
                  <a:schemeClr val="tx1"/>
                </a:solidFill>
                <a:cs typeface="B Nazanin" pitchFamily="2" charset="-78"/>
              </a:rPr>
              <a:t>ب- بافت های شهری(فاقد میراث شهری)</a:t>
            </a:r>
          </a:p>
          <a:p>
            <a:pPr algn="r" rtl="1">
              <a:lnSpc>
                <a:spcPct val="150000"/>
              </a:lnSpc>
            </a:pPr>
            <a:r>
              <a:rPr lang="fa-IR" sz="1400" dirty="0">
                <a:solidFill>
                  <a:schemeClr val="tx1"/>
                </a:solidFill>
                <a:cs typeface="B Nazanin" pitchFamily="2" charset="-78"/>
              </a:rPr>
              <a:t>ج- بافت های حاشیه ای(سکونتگاه های غیر رسمی)</a:t>
            </a:r>
          </a:p>
          <a:p>
            <a:pPr algn="r" rtl="1">
              <a:lnSpc>
                <a:spcPct val="150000"/>
              </a:lnSpc>
            </a:pPr>
            <a:endParaRPr lang="fa-IR" sz="1400" u="sng" dirty="0">
              <a:solidFill>
                <a:schemeClr val="tx1"/>
              </a:solidFill>
              <a:cs typeface="B Nazanin" pitchFamily="2" charset="-78"/>
            </a:endParaRPr>
          </a:p>
          <a:p>
            <a:pPr algn="r" rtl="1">
              <a:lnSpc>
                <a:spcPct val="150000"/>
              </a:lnSpc>
            </a:pPr>
            <a:r>
              <a:rPr lang="fa-IR" sz="1400" u="sng" dirty="0">
                <a:solidFill>
                  <a:schemeClr val="tx1"/>
                </a:solidFill>
                <a:cs typeface="B Nazanin" pitchFamily="2" charset="-78"/>
              </a:rPr>
              <a:t>الف – بافت های دارای میراث شهری</a:t>
            </a:r>
          </a:p>
          <a:p>
            <a:pPr algn="just" rtl="1">
              <a:lnSpc>
                <a:spcPct val="150000"/>
              </a:lnSpc>
            </a:pPr>
            <a:r>
              <a:rPr lang="fa-IR" sz="1400" dirty="0">
                <a:solidFill>
                  <a:schemeClr val="tx1"/>
                </a:solidFill>
                <a:cs typeface="B Nazanin" pitchFamily="2" charset="-78"/>
              </a:rPr>
              <a:t>بافت های دارای میراث شهری بافت هایی هستند که در برگیرنده آثار به جای مانده از گذشته و جایگزین ناپذیری هستند که می توانند در آگاهی جوامع از ارزش های فرهنگی گذشته خود کمک کند. حفظ آنها علاوه بر برانگیختن غرور ملی و ایجاد حس هویت بر کیفیت زندگی نیز می افزاید. این آثار که به یکی از سه دوره باستان، دوره تاریخی و یا معاصر تعلق دارد، یا به ثبت آثار ملی رسیده اند یا در لیست میراث های باارزش سازمان میراث فرهنگی و گردشگری قرار می گیرند.</a:t>
            </a:r>
          </a:p>
          <a:p>
            <a:pPr algn="r" rtl="1">
              <a:lnSpc>
                <a:spcPct val="150000"/>
              </a:lnSpc>
            </a:pPr>
            <a:r>
              <a:rPr lang="fa-IR" sz="1400" u="sng" dirty="0">
                <a:solidFill>
                  <a:schemeClr val="tx1"/>
                </a:solidFill>
                <a:cs typeface="B Nazanin" pitchFamily="2" charset="-78"/>
              </a:rPr>
              <a:t>ب- بافت های شهری (فاقد میراث شهری)</a:t>
            </a:r>
          </a:p>
          <a:p>
            <a:pPr algn="just" rtl="1">
              <a:lnSpc>
                <a:spcPct val="150000"/>
              </a:lnSpc>
            </a:pPr>
            <a:r>
              <a:rPr lang="fa-IR" sz="1400" dirty="0">
                <a:solidFill>
                  <a:schemeClr val="tx1"/>
                </a:solidFill>
                <a:cs typeface="B Nazanin" pitchFamily="2" charset="-78"/>
              </a:rPr>
              <a:t>بافت های شهری بافت هایی هستند که در محدوده قانونی شهر ها قرار دارند. دارای مالکیت رسمی و قانونی اند. اما از نظر برخورداری از ایمنی، استحکام و خدمات شهری دچار کمبود هستند.</a:t>
            </a:r>
          </a:p>
          <a:p>
            <a:pPr algn="r" rtl="1">
              <a:lnSpc>
                <a:spcPct val="150000"/>
              </a:lnSpc>
            </a:pPr>
            <a:r>
              <a:rPr lang="fa-IR" sz="1400" u="sng" dirty="0">
                <a:solidFill>
                  <a:schemeClr val="tx1"/>
                </a:solidFill>
                <a:cs typeface="B Nazanin" pitchFamily="2" charset="-78"/>
              </a:rPr>
              <a:t>ج- بافت های حاشیه ای (سکونتگاه های غیر رسمی)</a:t>
            </a:r>
          </a:p>
          <a:p>
            <a:pPr algn="just" rtl="1">
              <a:lnSpc>
                <a:spcPct val="150000"/>
              </a:lnSpc>
            </a:pPr>
            <a:r>
              <a:rPr lang="fa-IR" sz="1400" dirty="0">
                <a:solidFill>
                  <a:schemeClr val="tx1"/>
                </a:solidFill>
                <a:cs typeface="B Nazanin" pitchFamily="2" charset="-78"/>
              </a:rPr>
              <a:t>بافت های حاشیه ای بافت هایی هستند که بیشتر در حاشیه شهر ها و کلان شهر ها قرار دارندو خارج از برنامه رسمی توسعه شکل گرفته اند. ساکنین این بافت ها را گروه های کم درآمد و مهاجران روستایی و تهیدست شهری تشکیل می دهند. این بافت های خودرو که با سرعت ساخته می شوند فاقد ایمنی، استحکام، امنیت اجتماعی، خدمات و زیرساخت هی شهری می باشند.(همان، ص 8 و 9)</a:t>
            </a:r>
          </a:p>
          <a:p>
            <a:pPr algn="r" rtl="1">
              <a:lnSpc>
                <a:spcPct val="150000"/>
              </a:lnSpc>
            </a:pPr>
            <a:endParaRPr lang="fa-IR" sz="1400" dirty="0">
              <a:solidFill>
                <a:schemeClr val="tx1"/>
              </a:solidFill>
              <a:cs typeface="B Nazanin" pitchFamily="2" charset="-78"/>
            </a:endParaRPr>
          </a:p>
          <a:p>
            <a:pPr algn="r" rtl="1">
              <a:lnSpc>
                <a:spcPct val="150000"/>
              </a:lnSpc>
            </a:pPr>
            <a:endParaRPr lang="en-US" sz="1400" dirty="0">
              <a:solidFill>
                <a:schemeClr val="tx1"/>
              </a:solidFill>
              <a:cs typeface="B Nazanin" pitchFamily="2" charset="-78"/>
            </a:endParaRPr>
          </a:p>
        </p:txBody>
      </p:sp>
      <p:pic>
        <p:nvPicPr>
          <p:cNvPr id="8"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6"/>
            <a:ext cx="749282" cy="1600199"/>
          </a:xfrm>
          <a:prstGeom prst="rect">
            <a:avLst/>
          </a:prstGeom>
          <a:noFill/>
        </p:spPr>
      </p:pic>
      <p:sp>
        <p:nvSpPr>
          <p:cNvPr id="7"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rtl="1">
              <a:lnSpc>
                <a:spcPct val="150000"/>
              </a:lnSpc>
            </a:pPr>
            <a:endParaRPr lang="fa-IR" sz="1400" dirty="0">
              <a:solidFill>
                <a:schemeClr val="tx1"/>
              </a:solidFill>
              <a:cs typeface="B Nazanin" pitchFamily="2" charset="-78"/>
            </a:endParaRPr>
          </a:p>
          <a:p>
            <a:pPr algn="r" rtl="1">
              <a:lnSpc>
                <a:spcPct val="150000"/>
              </a:lnSpc>
            </a:pPr>
            <a:r>
              <a:rPr lang="fa-IR" sz="1400" b="1" dirty="0">
                <a:solidFill>
                  <a:schemeClr val="tx1"/>
                </a:solidFill>
                <a:cs typeface="B Nazanin" pitchFamily="2" charset="-78"/>
              </a:rPr>
              <a:t>انواع مداخله :</a:t>
            </a:r>
          </a:p>
          <a:p>
            <a:pPr algn="r" rtl="1">
              <a:lnSpc>
                <a:spcPct val="150000"/>
              </a:lnSpc>
            </a:pPr>
            <a:endParaRPr lang="fa-IR" sz="500" b="1"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انواع مداخله بر اساس میزان وفاداری به گذشته در سه گروه بهسازی، نوسازی، بازسازی قرار می گیرند. این سه نوع مداخله هر یک طیف گسترده ای از اقدامات را بر حسب نیاز شامل می شوند.</a:t>
            </a:r>
          </a:p>
          <a:p>
            <a:pPr algn="r" rtl="1">
              <a:lnSpc>
                <a:spcPct val="150000"/>
              </a:lnSpc>
            </a:pPr>
            <a:r>
              <a:rPr lang="fa-IR" sz="1400" u="sng" dirty="0">
                <a:solidFill>
                  <a:schemeClr val="tx1"/>
                </a:solidFill>
                <a:cs typeface="B Nazanin" pitchFamily="2" charset="-78"/>
              </a:rPr>
              <a:t>الف- بهسازی (</a:t>
            </a:r>
            <a:r>
              <a:rPr lang="en-US" sz="1400" u="sng" dirty="0">
                <a:solidFill>
                  <a:schemeClr val="tx1"/>
                </a:solidFill>
                <a:cs typeface="B Nazanin" pitchFamily="2" charset="-78"/>
              </a:rPr>
              <a:t>improvement</a:t>
            </a:r>
            <a:r>
              <a:rPr lang="fa-IR" sz="1400" u="sng" dirty="0">
                <a:solidFill>
                  <a:schemeClr val="tx1"/>
                </a:solidFill>
                <a:cs typeface="B Nazanin" pitchFamily="2" charset="-78"/>
              </a:rPr>
              <a:t>):</a:t>
            </a:r>
          </a:p>
          <a:p>
            <a:pPr algn="just" rtl="1">
              <a:lnSpc>
                <a:spcPct val="150000"/>
              </a:lnSpc>
            </a:pPr>
            <a:r>
              <a:rPr lang="fa-IR" sz="1400" dirty="0">
                <a:solidFill>
                  <a:schemeClr val="tx1"/>
                </a:solidFill>
                <a:cs typeface="B Nazanin" pitchFamily="2" charset="-78"/>
              </a:rPr>
              <a:t>بهسازی ، بهبود بخشیدن به وضعیت بافت و عناصر درونی آن است و مجموعه اقداماتی را شامل می شود که در زمینه کالبدی همنواخت با الگوی اولیه به حفظ و نگهداری بافت و عناصر ان می پردازد ، و در زمینه غیر کالبدی به رونق بخشی حیات درونی آن کمک می کند. بستر مداخله می تواند بافت شهری ، فضای شهری ، مجموعه ها و بنا ها را به تنهایی یا در مجموع شامل شود. در این نوع مداخله اصل بر وفاداری به گذشته و حفظ آثار هویت بخش در آنهاست. فعالیت بهسازی با هدف استفاده از امکانات بالقوه و بالفعل موجود و تقویت جنبه های مثبت، و تضعیف جنبه های منفی از طریق حمایت (</a:t>
            </a:r>
            <a:r>
              <a:rPr lang="en-US" sz="1400" dirty="0">
                <a:solidFill>
                  <a:schemeClr val="tx1"/>
                </a:solidFill>
                <a:cs typeface="B Nazanin" pitchFamily="2" charset="-78"/>
              </a:rPr>
              <a:t>protection</a:t>
            </a:r>
            <a:r>
              <a:rPr lang="fa-IR" sz="1400" dirty="0">
                <a:solidFill>
                  <a:schemeClr val="tx1"/>
                </a:solidFill>
                <a:cs typeface="B Nazanin" pitchFamily="2" charset="-78"/>
              </a:rPr>
              <a:t>)، مراقبت (</a:t>
            </a:r>
            <a:r>
              <a:rPr lang="en-US" sz="1400" dirty="0">
                <a:solidFill>
                  <a:schemeClr val="tx1"/>
                </a:solidFill>
                <a:cs typeface="B Nazanin" pitchFamily="2" charset="-78"/>
              </a:rPr>
              <a:t>preservation</a:t>
            </a:r>
            <a:r>
              <a:rPr lang="fa-IR" sz="1400" dirty="0">
                <a:solidFill>
                  <a:schemeClr val="tx1"/>
                </a:solidFill>
                <a:cs typeface="B Nazanin" pitchFamily="2" charset="-78"/>
              </a:rPr>
              <a:t>)، نگهداری (</a:t>
            </a:r>
            <a:r>
              <a:rPr lang="en-US" sz="1400" dirty="0">
                <a:solidFill>
                  <a:schemeClr val="tx1"/>
                </a:solidFill>
                <a:cs typeface="B Nazanin" pitchFamily="2" charset="-78"/>
              </a:rPr>
              <a:t>maintenance</a:t>
            </a:r>
            <a:r>
              <a:rPr lang="fa-IR" sz="1400" dirty="0">
                <a:solidFill>
                  <a:schemeClr val="tx1"/>
                </a:solidFill>
                <a:cs typeface="B Nazanin" pitchFamily="2" charset="-78"/>
              </a:rPr>
              <a:t>)، حفاظت (</a:t>
            </a:r>
            <a:r>
              <a:rPr lang="en-US" sz="1400" dirty="0">
                <a:solidFill>
                  <a:schemeClr val="tx1"/>
                </a:solidFill>
                <a:cs typeface="B Nazanin" pitchFamily="2" charset="-78"/>
              </a:rPr>
              <a:t>conservation</a:t>
            </a:r>
            <a:r>
              <a:rPr lang="fa-IR" sz="1400" dirty="0">
                <a:solidFill>
                  <a:schemeClr val="tx1"/>
                </a:solidFill>
                <a:cs typeface="B Nazanin" pitchFamily="2" charset="-78"/>
              </a:rPr>
              <a:t>)، احیا (</a:t>
            </a:r>
            <a:r>
              <a:rPr lang="en-US" sz="1400" dirty="0">
                <a:solidFill>
                  <a:schemeClr val="tx1"/>
                </a:solidFill>
                <a:cs typeface="B Nazanin" pitchFamily="2" charset="-78"/>
              </a:rPr>
              <a:t>restoration</a:t>
            </a:r>
            <a:r>
              <a:rPr lang="fa-IR" sz="1400" dirty="0">
                <a:solidFill>
                  <a:schemeClr val="tx1"/>
                </a:solidFill>
                <a:cs typeface="B Nazanin" pitchFamily="2" charset="-78"/>
              </a:rPr>
              <a:t>) ، وحدت بخشی (</a:t>
            </a:r>
            <a:r>
              <a:rPr lang="en-US" sz="1400" dirty="0">
                <a:solidFill>
                  <a:schemeClr val="tx1"/>
                </a:solidFill>
                <a:cs typeface="B Nazanin" pitchFamily="2" charset="-78"/>
              </a:rPr>
              <a:t>consolidation</a:t>
            </a:r>
            <a:r>
              <a:rPr lang="fa-IR" sz="1400" dirty="0">
                <a:solidFill>
                  <a:schemeClr val="tx1"/>
                </a:solidFill>
                <a:cs typeface="B Nazanin" pitchFamily="2" charset="-78"/>
              </a:rPr>
              <a:t>) و تعمیر ( </a:t>
            </a:r>
            <a:r>
              <a:rPr lang="en-US" sz="1400" dirty="0">
                <a:solidFill>
                  <a:schemeClr val="tx1"/>
                </a:solidFill>
                <a:cs typeface="B Nazanin" pitchFamily="2" charset="-78"/>
              </a:rPr>
              <a:t>repair</a:t>
            </a:r>
            <a:r>
              <a:rPr lang="fa-IR" sz="1400" dirty="0">
                <a:solidFill>
                  <a:schemeClr val="tx1"/>
                </a:solidFill>
                <a:cs typeface="B Nazanin" pitchFamily="2" charset="-78"/>
              </a:rPr>
              <a:t>) صورت می پذیرد. دخالت در این بافت ها مستلزم رعایت ضوابط و مقررات سازمان میراث فرهنگی می باشد.</a:t>
            </a:r>
          </a:p>
          <a:p>
            <a:pPr algn="r" rtl="1">
              <a:lnSpc>
                <a:spcPct val="150000"/>
              </a:lnSpc>
            </a:pPr>
            <a:r>
              <a:rPr lang="fa-IR" sz="1400" u="sng" dirty="0">
                <a:solidFill>
                  <a:schemeClr val="tx1"/>
                </a:solidFill>
                <a:cs typeface="B Nazanin" pitchFamily="2" charset="-78"/>
              </a:rPr>
              <a:t>ب- نوسازی (</a:t>
            </a:r>
            <a:r>
              <a:rPr lang="en-US" sz="1400" u="sng" dirty="0">
                <a:solidFill>
                  <a:schemeClr val="tx1"/>
                </a:solidFill>
                <a:cs typeface="B Nazanin" pitchFamily="2" charset="-78"/>
              </a:rPr>
              <a:t>renovation</a:t>
            </a:r>
            <a:r>
              <a:rPr lang="fa-IR" sz="1400" u="sng" dirty="0">
                <a:solidFill>
                  <a:schemeClr val="tx1"/>
                </a:solidFill>
                <a:cs typeface="B Nazanin" pitchFamily="2" charset="-78"/>
              </a:rPr>
              <a:t>):</a:t>
            </a:r>
          </a:p>
          <a:p>
            <a:pPr algn="just" rtl="1">
              <a:lnSpc>
                <a:spcPct val="150000"/>
              </a:lnSpc>
            </a:pPr>
            <a:r>
              <a:rPr lang="fa-IR" sz="1400" dirty="0">
                <a:solidFill>
                  <a:schemeClr val="tx1"/>
                </a:solidFill>
                <a:cs typeface="B Nazanin" pitchFamily="2" charset="-78"/>
              </a:rPr>
              <a:t>نوسازی باز آفرینی هستی ها و معاصر سازی بافت و عناصر درونی آن را با حفظ ماهیت های شکلی (در ابعاد کالبدی) و همنواخت با موازین زندگی نوین را (در ابعاد غیر کالبدی ) در دستور کار قرار دارد. بستر مداخله می تواند بافت شهری ، فضای شهری ، مجموعه ها و بنا ها به تنهایی و یا در مجموع باشد.در این نوع مداخله حد وفاداری به گذشته از انعطاف پذیری بیشتری برخوردار است و بر حسب مورد از مداخله اندک تا تغییر را می تواند شامل گردد. فعالیت نوسازی با هدف افزایش کارایی و بهره ورزی، بازگرداندن حیات شهری به بافت می باشد و از طریق نو کردن (</a:t>
            </a:r>
            <a:r>
              <a:rPr lang="en-US" sz="1400" dirty="0">
                <a:solidFill>
                  <a:schemeClr val="tx1"/>
                </a:solidFill>
                <a:cs typeface="B Nazanin" pitchFamily="2" charset="-78"/>
              </a:rPr>
              <a:t>renewal</a:t>
            </a:r>
            <a:r>
              <a:rPr lang="fa-IR" sz="1400" dirty="0">
                <a:solidFill>
                  <a:schemeClr val="tx1"/>
                </a:solidFill>
                <a:cs typeface="B Nazanin" pitchFamily="2" charset="-78"/>
              </a:rPr>
              <a:t>)، توان بخشی (</a:t>
            </a:r>
            <a:r>
              <a:rPr lang="en-US" sz="1400" dirty="0">
                <a:solidFill>
                  <a:schemeClr val="tx1"/>
                </a:solidFill>
                <a:cs typeface="B Nazanin" pitchFamily="2" charset="-78"/>
              </a:rPr>
              <a:t>rehabilitation</a:t>
            </a:r>
            <a:r>
              <a:rPr lang="fa-IR" sz="1400" dirty="0">
                <a:solidFill>
                  <a:schemeClr val="tx1"/>
                </a:solidFill>
                <a:cs typeface="B Nazanin" pitchFamily="2" charset="-78"/>
              </a:rPr>
              <a:t>) ، تجدید حیات (</a:t>
            </a:r>
            <a:r>
              <a:rPr lang="en-US" sz="1400" dirty="0">
                <a:solidFill>
                  <a:schemeClr val="tx1"/>
                </a:solidFill>
                <a:cs typeface="B Nazanin" pitchFamily="2" charset="-78"/>
              </a:rPr>
              <a:t>revitalization</a:t>
            </a:r>
            <a:r>
              <a:rPr lang="fa-IR" sz="1400" dirty="0">
                <a:solidFill>
                  <a:schemeClr val="tx1"/>
                </a:solidFill>
                <a:cs typeface="B Nazanin" pitchFamily="2" charset="-78"/>
              </a:rPr>
              <a:t>) ، انطباق (</a:t>
            </a:r>
            <a:r>
              <a:rPr lang="en-US" sz="1400" dirty="0">
                <a:solidFill>
                  <a:schemeClr val="tx1"/>
                </a:solidFill>
                <a:cs typeface="B Nazanin" pitchFamily="2" charset="-78"/>
              </a:rPr>
              <a:t>adaption</a:t>
            </a:r>
            <a:r>
              <a:rPr lang="fa-IR" sz="1400" dirty="0">
                <a:solidFill>
                  <a:schemeClr val="tx1"/>
                </a:solidFill>
                <a:cs typeface="B Nazanin" pitchFamily="2" charset="-78"/>
              </a:rPr>
              <a:t>) ، دگرگونی (</a:t>
            </a:r>
            <a:r>
              <a:rPr lang="en-US" sz="1400" dirty="0">
                <a:solidFill>
                  <a:schemeClr val="tx1"/>
                </a:solidFill>
                <a:cs typeface="B Nazanin" pitchFamily="2" charset="-78"/>
              </a:rPr>
              <a:t>conversion</a:t>
            </a:r>
            <a:r>
              <a:rPr lang="fa-IR" sz="1400" dirty="0">
                <a:solidFill>
                  <a:schemeClr val="tx1"/>
                </a:solidFill>
                <a:cs typeface="B Nazanin" pitchFamily="2" charset="-78"/>
              </a:rPr>
              <a:t>) صورت می پذیرد.</a:t>
            </a:r>
          </a:p>
          <a:p>
            <a:pPr algn="r" rtl="1">
              <a:lnSpc>
                <a:spcPct val="150000"/>
              </a:lnSpc>
            </a:pPr>
            <a:r>
              <a:rPr lang="fa-IR" sz="1400" u="sng" dirty="0">
                <a:solidFill>
                  <a:schemeClr val="tx1"/>
                </a:solidFill>
                <a:cs typeface="B Nazanin" pitchFamily="2" charset="-78"/>
              </a:rPr>
              <a:t>ج- بازسازی (</a:t>
            </a:r>
            <a:r>
              <a:rPr lang="en-US" sz="1400" u="sng" dirty="0">
                <a:solidFill>
                  <a:schemeClr val="tx1"/>
                </a:solidFill>
                <a:cs typeface="B Nazanin" pitchFamily="2" charset="-78"/>
              </a:rPr>
              <a:t>reconstruction</a:t>
            </a:r>
            <a:r>
              <a:rPr lang="fa-IR" sz="1400" u="sng" dirty="0">
                <a:solidFill>
                  <a:schemeClr val="tx1"/>
                </a:solidFill>
                <a:cs typeface="B Nazanin" pitchFamily="2" charset="-78"/>
              </a:rPr>
              <a:t>):</a:t>
            </a:r>
          </a:p>
          <a:p>
            <a:pPr algn="just" rtl="1">
              <a:lnSpc>
                <a:spcPct val="150000"/>
              </a:lnSpc>
            </a:pPr>
            <a:r>
              <a:rPr lang="fa-IR" sz="1400" dirty="0">
                <a:solidFill>
                  <a:schemeClr val="tx1"/>
                </a:solidFill>
                <a:cs typeface="B Nazanin" pitchFamily="2" charset="-78"/>
              </a:rPr>
              <a:t> بازسازی ، دگرگونی کامل پیشینه و ایجاد شرایط جدید در بافت یا عناصر آن را با برچیدن آثار گذشته و بنا نهادن ساخت و ساز های جدید دنبال می کند. بستر مداخله می تواند بافت شهری ، فضای شهری ، مجموعه ها و بنا ها به تنهایی یا در مجموع باشد. در این نوع مداخله نه تنها هیچ الزامی برای حفظ گذشته وجود ندارد بلکه با هدف ایجاد شرایط جدید زیستی و کالبدی – فضایی و از طریق تخریب (</a:t>
            </a:r>
            <a:r>
              <a:rPr lang="en-US" sz="1400" dirty="0">
                <a:solidFill>
                  <a:schemeClr val="tx1"/>
                </a:solidFill>
                <a:cs typeface="B Nazanin" pitchFamily="2" charset="-78"/>
              </a:rPr>
              <a:t>demolition</a:t>
            </a:r>
            <a:r>
              <a:rPr lang="fa-IR" sz="1400" dirty="0">
                <a:solidFill>
                  <a:schemeClr val="tx1"/>
                </a:solidFill>
                <a:cs typeface="B Nazanin" pitchFamily="2" charset="-78"/>
              </a:rPr>
              <a:t>)،پاکسازی(</a:t>
            </a:r>
            <a:r>
              <a:rPr lang="en-US" sz="1400" dirty="0">
                <a:solidFill>
                  <a:schemeClr val="tx1"/>
                </a:solidFill>
                <a:cs typeface="B Nazanin" pitchFamily="2" charset="-78"/>
              </a:rPr>
              <a:t>clearance</a:t>
            </a:r>
            <a:r>
              <a:rPr lang="fa-IR" sz="1400" dirty="0">
                <a:solidFill>
                  <a:schemeClr val="tx1"/>
                </a:solidFill>
                <a:cs typeface="B Nazanin" pitchFamily="2" charset="-78"/>
              </a:rPr>
              <a:t>) </a:t>
            </a:r>
          </a:p>
          <a:p>
            <a:pPr algn="just" rtl="1">
              <a:lnSpc>
                <a:spcPct val="150000"/>
              </a:lnSpc>
            </a:pPr>
            <a:r>
              <a:rPr lang="fa-IR" sz="1400" dirty="0">
                <a:solidFill>
                  <a:schemeClr val="tx1"/>
                </a:solidFill>
                <a:cs typeface="B Nazanin" pitchFamily="2" charset="-78"/>
              </a:rPr>
              <a:t>، دوباره سازی (</a:t>
            </a:r>
            <a:r>
              <a:rPr lang="en-US" sz="1400" dirty="0">
                <a:solidFill>
                  <a:schemeClr val="tx1"/>
                </a:solidFill>
                <a:cs typeface="B Nazanin" pitchFamily="2" charset="-78"/>
              </a:rPr>
              <a:t>rebuilding</a:t>
            </a:r>
            <a:r>
              <a:rPr lang="fa-IR" sz="1400" dirty="0">
                <a:solidFill>
                  <a:schemeClr val="tx1"/>
                </a:solidFill>
                <a:cs typeface="B Nazanin" pitchFamily="2" charset="-78"/>
              </a:rPr>
              <a:t>) صورت می پذیرد. (همان، ص 10 و 11)</a:t>
            </a:r>
          </a:p>
          <a:p>
            <a:pPr algn="just" rtl="1">
              <a:lnSpc>
                <a:spcPct val="150000"/>
              </a:lnSpc>
            </a:pPr>
            <a:endParaRPr lang="en-US" sz="1400" dirty="0">
              <a:solidFill>
                <a:schemeClr val="tx1"/>
              </a:solidFill>
              <a:cs typeface="B Nazanin" pitchFamily="2" charset="-78"/>
            </a:endParaRPr>
          </a:p>
        </p:txBody>
      </p:sp>
      <p:pic>
        <p:nvPicPr>
          <p:cNvPr id="8"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6"/>
            <a:ext cx="749282" cy="1600199"/>
          </a:xfrm>
          <a:prstGeom prst="rect">
            <a:avLst/>
          </a:prstGeom>
          <a:noFill/>
        </p:spPr>
      </p:pic>
      <p:sp>
        <p:nvSpPr>
          <p:cNvPr id="7"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rtl="1">
              <a:lnSpc>
                <a:spcPct val="150000"/>
              </a:lnSpc>
            </a:pPr>
            <a:endParaRPr lang="fa-IR" sz="1400" dirty="0">
              <a:solidFill>
                <a:schemeClr val="tx1"/>
              </a:solidFill>
              <a:cs typeface="B Nazanin" pitchFamily="2" charset="-78"/>
            </a:endParaRPr>
          </a:p>
          <a:p>
            <a:pPr algn="r" rtl="1">
              <a:lnSpc>
                <a:spcPct val="150000"/>
              </a:lnSpc>
            </a:pPr>
            <a:r>
              <a:rPr lang="fa-IR" sz="1400" b="1" dirty="0">
                <a:solidFill>
                  <a:schemeClr val="tx1"/>
                </a:solidFill>
                <a:cs typeface="B Nazanin" pitchFamily="2" charset="-78"/>
              </a:rPr>
              <a:t>مراجع قانونی مداخله :</a:t>
            </a:r>
          </a:p>
          <a:p>
            <a:pPr algn="just" rtl="1">
              <a:lnSpc>
                <a:spcPct val="150000"/>
              </a:lnSpc>
            </a:pPr>
            <a:r>
              <a:rPr lang="fa-IR" sz="1400" dirty="0">
                <a:solidFill>
                  <a:schemeClr val="tx1"/>
                </a:solidFill>
                <a:cs typeface="B Nazanin" pitchFamily="2" charset="-78"/>
              </a:rPr>
              <a:t>سه مرجع اصلی مداخله در بافت ها عبارتند </a:t>
            </a:r>
            <a:r>
              <a:rPr lang="fa-IR" sz="1400" i="1" dirty="0">
                <a:solidFill>
                  <a:schemeClr val="tx1"/>
                </a:solidFill>
                <a:cs typeface="B Nazanin" pitchFamily="2" charset="-78"/>
              </a:rPr>
              <a:t>از </a:t>
            </a:r>
            <a:r>
              <a:rPr lang="fa-IR" sz="1200" b="1" dirty="0">
                <a:solidFill>
                  <a:schemeClr val="tx1"/>
                </a:solidFill>
                <a:cs typeface="B Nazanin" pitchFamily="2" charset="-78"/>
              </a:rPr>
              <a:t>سازمان میراث فرهنگی و گردشگری ، شرکت عمران و بهسازی شهری و شهرداری ها </a:t>
            </a:r>
            <a:r>
              <a:rPr lang="fa-IR" sz="1400" dirty="0">
                <a:solidFill>
                  <a:schemeClr val="tx1"/>
                </a:solidFill>
                <a:cs typeface="B Nazanin" pitchFamily="2" charset="-78"/>
              </a:rPr>
              <a:t>که هر یک در چارچوب اختیارات قانونی خود و با استناد به مستندات قانونی در بافت ها دخالت می کنند. بدیهی است که در مواردی میان فعالیت مراجع همپوشانی وجود دارد که این امر از طریق مستندات قانونی قابل حل است.</a:t>
            </a:r>
          </a:p>
          <a:p>
            <a:pPr algn="r" rtl="1">
              <a:lnSpc>
                <a:spcPct val="150000"/>
              </a:lnSpc>
            </a:pPr>
            <a:r>
              <a:rPr lang="fa-IR" sz="1400" u="sng" dirty="0">
                <a:solidFill>
                  <a:schemeClr val="tx1"/>
                </a:solidFill>
                <a:cs typeface="B Nazanin" pitchFamily="2" charset="-78"/>
              </a:rPr>
              <a:t>الف- سازمان میراث فرهنگی و گردشگری</a:t>
            </a:r>
          </a:p>
          <a:p>
            <a:pPr algn="r" rtl="1">
              <a:lnSpc>
                <a:spcPct val="150000"/>
              </a:lnSpc>
            </a:pPr>
            <a:r>
              <a:rPr lang="fa-IR" sz="1400" dirty="0">
                <a:solidFill>
                  <a:schemeClr val="tx1"/>
                </a:solidFill>
                <a:cs typeface="B Nazanin" pitchFamily="2" charset="-78"/>
              </a:rPr>
              <a:t>سازمان میراث فرهنگی و گردشگری بر اساس مستندات قانونی تعیین شده. دامنه فعالیت این سازمان از بهسازی تا نوسازی را شامل می شود.</a:t>
            </a:r>
          </a:p>
          <a:p>
            <a:pPr algn="just" rtl="1">
              <a:lnSpc>
                <a:spcPct val="150000"/>
              </a:lnSpc>
            </a:pPr>
            <a:r>
              <a:rPr lang="fa-IR" sz="1400" u="sng" dirty="0">
                <a:solidFill>
                  <a:schemeClr val="tx1"/>
                </a:solidFill>
                <a:cs typeface="B Nazanin" pitchFamily="2" charset="-78"/>
              </a:rPr>
              <a:t>ب- شرکت عمران و بهسازی شهری</a:t>
            </a:r>
          </a:p>
          <a:p>
            <a:pPr algn="just" rtl="1">
              <a:lnSpc>
                <a:spcPct val="150000"/>
              </a:lnSpc>
            </a:pPr>
            <a:r>
              <a:rPr lang="fa-IR" sz="1400" dirty="0">
                <a:solidFill>
                  <a:schemeClr val="tx1"/>
                </a:solidFill>
                <a:cs typeface="B Nazanin" pitchFamily="2" charset="-78"/>
              </a:rPr>
              <a:t>شرکت عمران و بهسازی شهری به عنوان شرکت مادر تخصصی بیشترین نقش و مسئولیت برای دخالت در بافت ها را به عهده دارد. دامن فعالیت این شرکت از بهسازی بافت (این امر به مفهوم بهسازی آثار نمی شود) آغاز شده تا نوسازی و بازسازی را در برمی گیرد.</a:t>
            </a:r>
          </a:p>
          <a:p>
            <a:pPr algn="just" rtl="1">
              <a:lnSpc>
                <a:spcPct val="150000"/>
              </a:lnSpc>
            </a:pPr>
            <a:r>
              <a:rPr lang="fa-IR" sz="1400" u="sng" dirty="0">
                <a:solidFill>
                  <a:schemeClr val="tx1"/>
                </a:solidFill>
                <a:cs typeface="B Nazanin" pitchFamily="2" charset="-78"/>
              </a:rPr>
              <a:t>ج- شهرداری</a:t>
            </a:r>
          </a:p>
          <a:p>
            <a:pPr algn="just" rtl="1">
              <a:lnSpc>
                <a:spcPct val="150000"/>
              </a:lnSpc>
            </a:pPr>
            <a:r>
              <a:rPr lang="fa-IR" sz="1400" dirty="0">
                <a:solidFill>
                  <a:schemeClr val="tx1"/>
                </a:solidFill>
                <a:cs typeface="B Nazanin" pitchFamily="2" charset="-78"/>
              </a:rPr>
              <a:t>شهرداری ها بر اساس مستندات قانونی خود و هماهنگ با شرکت عمران و بهسازی شهری (شرکت مادر تخصصی) در بافت ها دخالت می کند. دامنه فعالیت شهرداری از نوسازی تا بازسازی را شامل می شود. (همان ،ص 12)</a:t>
            </a:r>
          </a:p>
          <a:p>
            <a:pPr algn="just" rtl="1">
              <a:lnSpc>
                <a:spcPct val="150000"/>
              </a:lnSpc>
            </a:pPr>
            <a:endParaRPr lang="fa-IR" sz="800" dirty="0">
              <a:solidFill>
                <a:schemeClr val="tx1"/>
              </a:solidFill>
              <a:cs typeface="B Nazanin" pitchFamily="2" charset="-78"/>
            </a:endParaRPr>
          </a:p>
          <a:p>
            <a:pPr algn="just" rtl="1">
              <a:lnSpc>
                <a:spcPct val="150000"/>
              </a:lnSpc>
            </a:pPr>
            <a:r>
              <a:rPr lang="fa-IR" sz="1400" b="1" dirty="0">
                <a:solidFill>
                  <a:schemeClr val="tx1"/>
                </a:solidFill>
                <a:cs typeface="B Nazanin" pitchFamily="2" charset="-78"/>
              </a:rPr>
              <a:t>شناسه های شناخت گونه های مداخله در بافت فرسوده:</a:t>
            </a:r>
          </a:p>
          <a:p>
            <a:pPr algn="just" rtl="1">
              <a:lnSpc>
                <a:spcPct val="150000"/>
              </a:lnSpc>
            </a:pPr>
            <a:r>
              <a:rPr lang="fa-IR" sz="1400" dirty="0">
                <a:solidFill>
                  <a:schemeClr val="tx1"/>
                </a:solidFill>
                <a:cs typeface="B Nazanin" pitchFamily="2" charset="-78"/>
              </a:rPr>
              <a:t>از آن جا که فرسودگی بافت ها طی دوران دستخوش رویداد های بسیار شده است، به همین دلیل در بیشتر موارد با اشکال ترکیبی از بافت های فرسوده مواجه می شویم. اهمیت این موضوع در آن است که در صورت عدم تشخیص گونه بافت، تشخیص گونه مداخله دچار مشکل شده و چه بسا افزون بر از میان رفتن سرمایه های شهری (میراث های درون بافت ها) به ویژه مورفولوژی بافت های باارزش (که اغلب نادیده انگاشته می شوند) سرمایه های مادی نیز به هدر می رود. از این رو با کمک شناسه های زیر می توان به گونه های مداخله در چارچوب مداخلات سه گانه (بهسازی، نوسازی و بازسازی ) پی برد:</a:t>
            </a:r>
          </a:p>
          <a:p>
            <a:pPr algn="just" rtl="1">
              <a:lnSpc>
                <a:spcPct val="150000"/>
              </a:lnSpc>
            </a:pPr>
            <a:r>
              <a:rPr lang="fa-IR" sz="1400" u="sng" dirty="0">
                <a:solidFill>
                  <a:schemeClr val="tx1"/>
                </a:solidFill>
                <a:cs typeface="B Nazanin" pitchFamily="2" charset="-78"/>
              </a:rPr>
              <a:t>الف – اهداف مداخله : </a:t>
            </a:r>
          </a:p>
          <a:p>
            <a:pPr algn="just" rtl="1">
              <a:lnSpc>
                <a:spcPct val="150000"/>
              </a:lnSpc>
            </a:pPr>
            <a:r>
              <a:rPr lang="fa-IR" sz="1400" dirty="0">
                <a:solidFill>
                  <a:schemeClr val="tx1"/>
                </a:solidFill>
                <a:cs typeface="B Nazanin" pitchFamily="2" charset="-78"/>
              </a:rPr>
              <a:t>که شامل اهداف عنوان شده در بهسازی، نوسازی و بازسازی می باشد.</a:t>
            </a:r>
          </a:p>
          <a:p>
            <a:pPr algn="just" rtl="1">
              <a:lnSpc>
                <a:spcPct val="150000"/>
              </a:lnSpc>
            </a:pPr>
            <a:r>
              <a:rPr lang="fa-IR" sz="1400" dirty="0">
                <a:solidFill>
                  <a:schemeClr val="tx1"/>
                </a:solidFill>
                <a:cs typeface="B Nazanin" pitchFamily="2" charset="-78"/>
              </a:rPr>
              <a:t>هدف بهسازی ، بهبود بخشیدن به وضعیت بافت و عناصر درونی آن است.</a:t>
            </a:r>
          </a:p>
          <a:p>
            <a:pPr algn="just"/>
            <a:endParaRPr lang="en-US" sz="1400" dirty="0">
              <a:solidFill>
                <a:schemeClr val="tx1"/>
              </a:solidFill>
            </a:endParaRPr>
          </a:p>
        </p:txBody>
      </p:sp>
      <p:pic>
        <p:nvPicPr>
          <p:cNvPr id="8"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6"/>
            <a:ext cx="749282" cy="1600199"/>
          </a:xfrm>
          <a:prstGeom prst="rect">
            <a:avLst/>
          </a:prstGeom>
          <a:noFill/>
        </p:spPr>
      </p:pic>
      <p:sp>
        <p:nvSpPr>
          <p:cNvPr id="7"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GIGABYTE\Desktop\photoshop\kashan2googlefinallight.jpg"/>
          <p:cNvPicPr>
            <a:picLocks noChangeAspect="1" noChangeArrowheads="1"/>
          </p:cNvPicPr>
          <p:nvPr/>
        </p:nvPicPr>
        <p:blipFill>
          <a:blip r:embed="rId2">
            <a:duotone>
              <a:schemeClr val="bg2">
                <a:shade val="45000"/>
                <a:satMod val="135000"/>
              </a:schemeClr>
              <a:prstClr val="white"/>
            </a:duotone>
          </a:blip>
          <a:srcRect t="5299" b="11252"/>
          <a:stretch>
            <a:fillRect/>
          </a:stretch>
        </p:blipFill>
        <p:spPr bwMode="auto">
          <a:xfrm rot="5400000">
            <a:off x="-1562100" y="1562101"/>
            <a:ext cx="9906000" cy="6781800"/>
          </a:xfrm>
          <a:prstGeom prst="rect">
            <a:avLst/>
          </a:prstGeom>
          <a:noFill/>
        </p:spPr>
      </p:pic>
      <p:sp>
        <p:nvSpPr>
          <p:cNvPr id="6" name="Rectangle 5"/>
          <p:cNvSpPr/>
          <p:nvPr/>
        </p:nvSpPr>
        <p:spPr>
          <a:xfrm>
            <a:off x="304800" y="304801"/>
            <a:ext cx="6172200" cy="9296400"/>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rtl="1">
              <a:lnSpc>
                <a:spcPct val="150000"/>
              </a:lnSpc>
            </a:pPr>
            <a:endParaRPr lang="fa-IR" sz="1100" dirty="0">
              <a:solidFill>
                <a:schemeClr val="tx1"/>
              </a:solidFill>
              <a:cs typeface="B Nazanin" pitchFamily="2" charset="-78"/>
            </a:endParaRPr>
          </a:p>
          <a:p>
            <a:pPr algn="just" rtl="1">
              <a:lnSpc>
                <a:spcPct val="150000"/>
              </a:lnSpc>
            </a:pPr>
            <a:r>
              <a:rPr lang="fa-IR" sz="1400" dirty="0">
                <a:solidFill>
                  <a:schemeClr val="tx1"/>
                </a:solidFill>
                <a:cs typeface="B Nazanin" pitchFamily="2" charset="-78"/>
              </a:rPr>
              <a:t>هدف نوسازی باز آفرینی هستی ها و معاصر سازی بافت و عناصر درونی آن ها با حفظ ماهیت های شکلی (در ابعاد کالبدی) و همنواخت با موازین زندگی نوین (در ابعاد غیر کالبدی )است.</a:t>
            </a:r>
          </a:p>
          <a:p>
            <a:pPr algn="just" rtl="1">
              <a:lnSpc>
                <a:spcPct val="150000"/>
              </a:lnSpc>
            </a:pPr>
            <a:r>
              <a:rPr lang="fa-IR" sz="1400" dirty="0">
                <a:solidFill>
                  <a:schemeClr val="tx1"/>
                </a:solidFill>
                <a:cs typeface="B Nazanin" pitchFamily="2" charset="-78"/>
              </a:rPr>
              <a:t>بازسازی ، دگرگونی کامل پیشینه و ایجاد شرایط جدید در بافت یا عناصر آن را با برچیدن آثار گذشته و بنا نهادن ساخت و ساز های جدید دنبال می کند. </a:t>
            </a:r>
          </a:p>
          <a:p>
            <a:pPr algn="just" rtl="1">
              <a:lnSpc>
                <a:spcPct val="150000"/>
              </a:lnSpc>
            </a:pPr>
            <a:r>
              <a:rPr lang="fa-IR" sz="1400" u="sng" dirty="0">
                <a:solidFill>
                  <a:schemeClr val="tx1"/>
                </a:solidFill>
                <a:cs typeface="B Nazanin" pitchFamily="2" charset="-78"/>
              </a:rPr>
              <a:t>ب – محتوای مداخله : </a:t>
            </a:r>
          </a:p>
          <a:p>
            <a:pPr algn="just" rtl="1">
              <a:lnSpc>
                <a:spcPct val="150000"/>
              </a:lnSpc>
            </a:pPr>
            <a:r>
              <a:rPr lang="fa-IR" sz="1400" dirty="0">
                <a:solidFill>
                  <a:schemeClr val="tx1"/>
                </a:solidFill>
                <a:cs typeface="B Nazanin" pitchFamily="2" charset="-78"/>
              </a:rPr>
              <a:t>که بیانگراشکال متفاوتی از راه های دست یابی به اهداف است. این اقدامات در طیفی از مباحث بهسازی، نوسازی و بازسازی قابل گروه بندی است. </a:t>
            </a:r>
          </a:p>
          <a:p>
            <a:pPr algn="just" rtl="1">
              <a:lnSpc>
                <a:spcPct val="150000"/>
              </a:lnSpc>
            </a:pPr>
            <a:r>
              <a:rPr lang="fa-IR" sz="1400" dirty="0">
                <a:solidFill>
                  <a:schemeClr val="tx1"/>
                </a:solidFill>
                <a:cs typeface="B Nazanin" pitchFamily="2" charset="-78"/>
              </a:rPr>
              <a:t>محتوای مداخله در بهسازی مشمول اقداماتی می گردد که در حفظ و نگهداری بافت و عناصر ان همنواخت با الگوی اولیه کمک کند.</a:t>
            </a:r>
          </a:p>
          <a:p>
            <a:pPr algn="just" rtl="1">
              <a:lnSpc>
                <a:spcPct val="150000"/>
              </a:lnSpc>
            </a:pPr>
            <a:r>
              <a:rPr lang="fa-IR" sz="1400" dirty="0">
                <a:solidFill>
                  <a:schemeClr val="tx1"/>
                </a:solidFill>
                <a:cs typeface="B Nazanin" pitchFamily="2" charset="-78"/>
              </a:rPr>
              <a:t>محتوای مداخله در نوسازی مشمول مجموعه اقداماتی می گردد که با حفظ پیشینه و ماهیت های شکلی و محتوایی ، معاصر سازی همنواخت با زندگی نوین را در دستور کار قرار دارد.</a:t>
            </a:r>
          </a:p>
          <a:p>
            <a:pPr algn="just" rtl="1">
              <a:lnSpc>
                <a:spcPct val="150000"/>
              </a:lnSpc>
            </a:pPr>
            <a:r>
              <a:rPr lang="fa-IR" sz="1400" dirty="0">
                <a:solidFill>
                  <a:schemeClr val="tx1"/>
                </a:solidFill>
                <a:cs typeface="B Nazanin" pitchFamily="2" charset="-78"/>
              </a:rPr>
              <a:t>محتوای مداخله در بازسازی مشمول مجموعه اقداماتی می گردد که منجر به ایجاد شرایط کاملا دگرگون شده نسبت به پیشینه خود است.</a:t>
            </a:r>
          </a:p>
          <a:p>
            <a:pPr algn="just" rtl="1">
              <a:lnSpc>
                <a:spcPct val="150000"/>
              </a:lnSpc>
            </a:pPr>
            <a:r>
              <a:rPr lang="fa-IR" sz="1400" u="sng" dirty="0">
                <a:solidFill>
                  <a:schemeClr val="tx1"/>
                </a:solidFill>
                <a:cs typeface="B Nazanin" pitchFamily="2" charset="-78"/>
              </a:rPr>
              <a:t>ت – زمینه مداخله :</a:t>
            </a:r>
          </a:p>
          <a:p>
            <a:pPr algn="just" rtl="1">
              <a:lnSpc>
                <a:spcPct val="150000"/>
              </a:lnSpc>
            </a:pPr>
            <a:r>
              <a:rPr lang="fa-IR" sz="1400" dirty="0">
                <a:solidFill>
                  <a:schemeClr val="tx1"/>
                </a:solidFill>
                <a:cs typeface="B Nazanin" pitchFamily="2" charset="-78"/>
              </a:rPr>
              <a:t>مراد از زمینه مداخله مجموعه اقداماتی است که بازتاب ان در بافت به یکی از اشکال زیر قابل تشخیص است. زمینه های مداخله باید در تمامی گونه های مداخله شامل بهسازی، نوسازی و باز سازی مصداق داشته باشد و به دو شکل کالبدی و غیر کالبدی قابل تفکیک است.</a:t>
            </a:r>
          </a:p>
          <a:p>
            <a:pPr algn="just" rtl="1">
              <a:lnSpc>
                <a:spcPct val="150000"/>
              </a:lnSpc>
            </a:pPr>
            <a:r>
              <a:rPr lang="fa-IR" sz="1400" u="sng" dirty="0">
                <a:solidFill>
                  <a:schemeClr val="tx1"/>
                </a:solidFill>
                <a:cs typeface="B Nazanin" pitchFamily="2" charset="-78"/>
              </a:rPr>
              <a:t>ث – بستر مداخله :</a:t>
            </a:r>
          </a:p>
          <a:p>
            <a:pPr algn="just" rtl="1">
              <a:lnSpc>
                <a:spcPct val="150000"/>
              </a:lnSpc>
            </a:pPr>
            <a:r>
              <a:rPr lang="fa-IR" sz="1400" dirty="0">
                <a:solidFill>
                  <a:schemeClr val="tx1"/>
                </a:solidFill>
                <a:cs typeface="B Nazanin" pitchFamily="2" charset="-78"/>
              </a:rPr>
              <a:t>مراد از بستر مداخله ، کالبدی است که مورد مداخله قرار می گیرد. این بستر بر اساس مقیاس در سه رده زیر قابل گروه بندی بوده و می تواند مشمول تمامی گونه های مداخله شامل بهسازی ، نوسازی و بازسازی گردد.</a:t>
            </a:r>
          </a:p>
          <a:p>
            <a:pPr algn="just" rtl="1">
              <a:lnSpc>
                <a:spcPct val="150000"/>
              </a:lnSpc>
            </a:pPr>
            <a:r>
              <a:rPr lang="fa-IR" sz="1400" dirty="0">
                <a:solidFill>
                  <a:schemeClr val="tx1"/>
                </a:solidFill>
                <a:cs typeface="B Nazanin" pitchFamily="2" charset="-78"/>
              </a:rPr>
              <a:t>الف – بافت شهری (مقیاس کلان)</a:t>
            </a:r>
          </a:p>
          <a:p>
            <a:pPr algn="just" rtl="1">
              <a:lnSpc>
                <a:spcPct val="150000"/>
              </a:lnSpc>
            </a:pPr>
            <a:r>
              <a:rPr lang="fa-IR" sz="1400" dirty="0">
                <a:solidFill>
                  <a:schemeClr val="tx1"/>
                </a:solidFill>
                <a:cs typeface="B Nazanin" pitchFamily="2" charset="-78"/>
              </a:rPr>
              <a:t>ب – فضای شهری و مجموعه های شهری درون بافت (مقیاس میانی)</a:t>
            </a:r>
          </a:p>
          <a:p>
            <a:pPr algn="just" rtl="1">
              <a:lnSpc>
                <a:spcPct val="150000"/>
              </a:lnSpc>
            </a:pPr>
            <a:r>
              <a:rPr lang="fa-IR" sz="1400" dirty="0">
                <a:solidFill>
                  <a:schemeClr val="tx1"/>
                </a:solidFill>
                <a:cs typeface="B Nazanin" pitchFamily="2" charset="-78"/>
              </a:rPr>
              <a:t>ت – بنا های درون بافت (مقیاس خرد)</a:t>
            </a:r>
          </a:p>
          <a:p>
            <a:pPr algn="just" rtl="1">
              <a:lnSpc>
                <a:spcPct val="150000"/>
              </a:lnSpc>
            </a:pPr>
            <a:r>
              <a:rPr lang="fa-IR" sz="1400" u="sng" dirty="0">
                <a:solidFill>
                  <a:schemeClr val="tx1"/>
                </a:solidFill>
                <a:cs typeface="B Nazanin" pitchFamily="2" charset="-78"/>
              </a:rPr>
              <a:t>ج – حد وفاداری به گذشته :</a:t>
            </a:r>
          </a:p>
          <a:p>
            <a:pPr algn="just" rtl="1">
              <a:lnSpc>
                <a:spcPct val="150000"/>
              </a:lnSpc>
            </a:pPr>
            <a:r>
              <a:rPr lang="fa-IR" sz="1400" dirty="0">
                <a:solidFill>
                  <a:schemeClr val="tx1"/>
                </a:solidFill>
                <a:cs typeface="B Nazanin" pitchFamily="2" charset="-78"/>
              </a:rPr>
              <a:t>میزان و گونه مداخله در بافت با حد وفاداری به گذشته تعیین می گردد. این میزان هر چه با هدف بهبود صورت گیرد وفاداری بیشتر و هر چه با تغییر همراه باشد وفاداری کمتری نسبت به گذشته دارد. وفاداری به گذشته در سه طیف از اشکال زیر قابل بررسی است: وفاداری کامل، وفاداری مشروط، عدم التزام به وفاداری. (همان ، ص 27- 34)</a:t>
            </a:r>
          </a:p>
          <a:p>
            <a:pPr algn="just" rtl="1">
              <a:lnSpc>
                <a:spcPct val="150000"/>
              </a:lnSpc>
            </a:pPr>
            <a:endParaRPr lang="fa-IR" sz="1400" dirty="0">
              <a:solidFill>
                <a:schemeClr val="tx1"/>
              </a:solidFill>
              <a:cs typeface="B Nazanin" pitchFamily="2" charset="-78"/>
            </a:endParaRPr>
          </a:p>
        </p:txBody>
      </p:sp>
      <p:pic>
        <p:nvPicPr>
          <p:cNvPr id="8" name="Picture 5" descr="C:\Documents and Settings\GIGABYTE\Desktop\baftZi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5400000">
            <a:off x="501659" y="8655066"/>
            <a:ext cx="749282" cy="1600199"/>
          </a:xfrm>
          <a:prstGeom prst="rect">
            <a:avLst/>
          </a:prstGeom>
          <a:noFill/>
        </p:spPr>
      </p:pic>
      <p:sp>
        <p:nvSpPr>
          <p:cNvPr id="7" name="Slide Number Placeholder 4"/>
          <p:cNvSpPr txBox="1">
            <a:spLocks/>
          </p:cNvSpPr>
          <p:nvPr/>
        </p:nvSpPr>
        <p:spPr>
          <a:xfrm>
            <a:off x="2209800" y="9454801"/>
            <a:ext cx="1600200" cy="527403"/>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2955</TotalTime>
  <Words>16306</Words>
  <Application>Microsoft Office PowerPoint</Application>
  <PresentationFormat>A4 Paper (210x297 mm)</PresentationFormat>
  <Paragraphs>1177</Paragraphs>
  <Slides>50</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50</vt:i4>
      </vt:variant>
    </vt:vector>
  </HeadingPairs>
  <TitlesOfParts>
    <vt:vector size="55" baseType="lpstr">
      <vt:lpstr>Arial</vt:lpstr>
      <vt:lpstr>B Nazanin</vt:lpstr>
      <vt:lpstr>Calibri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BAVAFAPC</cp:lastModifiedBy>
  <cp:revision>364</cp:revision>
  <dcterms:created xsi:type="dcterms:W3CDTF">2006-08-16T00:00:00Z</dcterms:created>
  <dcterms:modified xsi:type="dcterms:W3CDTF">2020-12-03T19:45:24Z</dcterms:modified>
</cp:coreProperties>
</file>